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6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354F-8C12-446D-AAD8-FBCCEA2EA4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5BB2-B627-42D4-9E53-8E5EDB9FAD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DA17FF-264D-494B-959B-261F7F5D8D17}" type="datetimeFigureOut">
              <a:rPr lang="de-AT" smtClean="0"/>
              <a:t>16.04.2013</a:t>
            </a:fld>
            <a:endParaRPr lang="de-AT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09F4A5-10EE-4E30-97AE-516B4188DB13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rnd\Videos\RealPlayer-Downloads\Challenger%20Disaster%20with%20live%20Comment%201986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PowerPoint</a:t>
            </a:r>
            <a:br>
              <a:rPr lang="de-DE" dirty="0" smtClean="0"/>
            </a:br>
            <a:r>
              <a:rPr lang="de-DE" dirty="0" smtClean="0"/>
              <a:t>im Unterricht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allgemeine Regeln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PowerPoint</a:t>
            </a:r>
            <a:br>
              <a:rPr lang="de-DE" dirty="0" smtClean="0"/>
            </a:br>
            <a:r>
              <a:rPr lang="de-DE" dirty="0" smtClean="0"/>
              <a:t>im Unterricht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Vor- und Nachteile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 smtClean="0"/>
              <a:t>Vorteile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Kombination Texte und Bilder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(animierte) Grafiken und Landkarten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de-DE" dirty="0" smtClean="0"/>
              <a:t>Videos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Audio-Files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 smtClean="0"/>
              <a:t>Nachteile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mehr </a:t>
            </a:r>
            <a:r>
              <a:rPr lang="de-DE" dirty="0" smtClean="0"/>
              <a:t>Vorbereitungszeit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technische Vor-</a:t>
            </a:r>
            <a:r>
              <a:rPr lang="de-DE" dirty="0" err="1" smtClean="0"/>
              <a:t>aussetzungen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de-DE" dirty="0" smtClean="0"/>
              <a:t>Unsicherheit der Quellen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PowerPoint</a:t>
            </a:r>
            <a:br>
              <a:rPr lang="de-DE" dirty="0" smtClean="0"/>
            </a:br>
            <a:r>
              <a:rPr lang="de-DE" dirty="0" smtClean="0"/>
              <a:t>im Unterricht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29718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068638"/>
            <a:ext cx="283845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0"/>
            <a:ext cx="28082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765175"/>
            <a:ext cx="28844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6740" name="Picture 4" descr="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8713787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Eisenbahnen in Europa</a:t>
            </a:r>
          </a:p>
        </p:txBody>
      </p:sp>
      <p:pic>
        <p:nvPicPr>
          <p:cNvPr id="55299" name="Picture 4" descr="5_1__E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43164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3" name="Picture 5" descr="5_1__E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313"/>
            <a:ext cx="441325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179388" y="155733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1840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4643438" y="155733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1880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Diktaturen in Europa</a:t>
            </a:r>
            <a:endParaRPr lang="de-DE" dirty="0"/>
          </a:p>
        </p:txBody>
      </p:sp>
      <p:pic>
        <p:nvPicPr>
          <p:cNvPr id="142340" name="Picture 4" descr="C:\Dokumente und Einstellungen\Bernd\Eigene Dateien\Dateien Schulbuch\Präsentationen - Schulbuch\Präsentation August 2008\Staaten1920 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928688"/>
            <a:ext cx="614362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C:\Dokumente und Einstellungen\Bernd\Eigene Dateien\Dateien Schulbuch\Präsentationen - Schulbuch\Präsentation August 2008\Staaten1938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357313"/>
            <a:ext cx="6149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C:\Dokumente und Einstellungen\Bernd\Eigene Dateien\Dateien Schulbuch\Präsentationen - Schulbuch\Präsentation August 2008\Staaten1962 Ko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1785938"/>
            <a:ext cx="65722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Das Lehenswesen im Mittelalter</a:t>
            </a:r>
          </a:p>
        </p:txBody>
      </p:sp>
      <p:grpSp>
        <p:nvGrpSpPr>
          <p:cNvPr id="2" name="Gruppieren 4"/>
          <p:cNvGrpSpPr/>
          <p:nvPr/>
        </p:nvGrpSpPr>
        <p:grpSpPr>
          <a:xfrm>
            <a:off x="285720" y="5072074"/>
            <a:ext cx="8501122" cy="1303743"/>
            <a:chOff x="0" y="3911230"/>
            <a:chExt cx="8501122" cy="1303743"/>
          </a:xfrm>
        </p:grpSpPr>
        <p:sp>
          <p:nvSpPr>
            <p:cNvPr id="6" name="Trapezoid 5"/>
            <p:cNvSpPr/>
            <p:nvPr/>
          </p:nvSpPr>
          <p:spPr>
            <a:xfrm>
              <a:off x="0" y="3911230"/>
              <a:ext cx="8501122" cy="1303743"/>
            </a:xfrm>
            <a:prstGeom prst="trapezoid">
              <a:avLst>
                <a:gd name="adj" fmla="val 8150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rapezoid 4"/>
            <p:cNvSpPr/>
            <p:nvPr/>
          </p:nvSpPr>
          <p:spPr>
            <a:xfrm>
              <a:off x="1487696" y="3911230"/>
              <a:ext cx="5525729" cy="1303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Bauern und Handwerker</a:t>
              </a:r>
            </a:p>
          </p:txBody>
        </p:sp>
      </p:grpSp>
      <p:grpSp>
        <p:nvGrpSpPr>
          <p:cNvPr id="3" name="Gruppieren 7"/>
          <p:cNvGrpSpPr/>
          <p:nvPr/>
        </p:nvGrpSpPr>
        <p:grpSpPr>
          <a:xfrm>
            <a:off x="1357290" y="3714752"/>
            <a:ext cx="6375841" cy="1303743"/>
            <a:chOff x="1062640" y="2607486"/>
            <a:chExt cx="6375841" cy="1303743"/>
          </a:xfrm>
        </p:grpSpPr>
        <p:sp>
          <p:nvSpPr>
            <p:cNvPr id="9" name="Trapezoid 8"/>
            <p:cNvSpPr/>
            <p:nvPr/>
          </p:nvSpPr>
          <p:spPr>
            <a:xfrm>
              <a:off x="1062640" y="2607486"/>
              <a:ext cx="6375841" cy="1303743"/>
            </a:xfrm>
            <a:prstGeom prst="trapezoid">
              <a:avLst>
                <a:gd name="adj" fmla="val 8150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rapezoid 4"/>
            <p:cNvSpPr/>
            <p:nvPr/>
          </p:nvSpPr>
          <p:spPr>
            <a:xfrm>
              <a:off x="2178412" y="2607486"/>
              <a:ext cx="4144296" cy="1303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Niederer Adel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Niedere Geistlichkeit</a:t>
              </a:r>
            </a:p>
          </p:txBody>
        </p:sp>
      </p:grpSp>
      <p:grpSp>
        <p:nvGrpSpPr>
          <p:cNvPr id="4" name="Gruppieren 10"/>
          <p:cNvGrpSpPr/>
          <p:nvPr/>
        </p:nvGrpSpPr>
        <p:grpSpPr>
          <a:xfrm>
            <a:off x="2428860" y="2357430"/>
            <a:ext cx="4250561" cy="1303743"/>
            <a:chOff x="2125280" y="1303743"/>
            <a:chExt cx="4250561" cy="1303743"/>
          </a:xfrm>
        </p:grpSpPr>
        <p:sp>
          <p:nvSpPr>
            <p:cNvPr id="12" name="Trapezoid 11"/>
            <p:cNvSpPr/>
            <p:nvPr/>
          </p:nvSpPr>
          <p:spPr>
            <a:xfrm>
              <a:off x="2125280" y="1303743"/>
              <a:ext cx="4250561" cy="1303743"/>
            </a:xfrm>
            <a:prstGeom prst="trapezoid">
              <a:avLst>
                <a:gd name="adj" fmla="val 8150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rapezoid 4"/>
            <p:cNvSpPr/>
            <p:nvPr/>
          </p:nvSpPr>
          <p:spPr>
            <a:xfrm>
              <a:off x="2869128" y="1303743"/>
              <a:ext cx="2762864" cy="1303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Hoher Adel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Hohe Geistlichkeit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" name="Gruppieren 13"/>
          <p:cNvGrpSpPr/>
          <p:nvPr/>
        </p:nvGrpSpPr>
        <p:grpSpPr>
          <a:xfrm>
            <a:off x="3500430" y="1000108"/>
            <a:ext cx="2125280" cy="1303743"/>
            <a:chOff x="3187920" y="0"/>
            <a:chExt cx="2125280" cy="1303743"/>
          </a:xfrm>
        </p:grpSpPr>
        <p:sp>
          <p:nvSpPr>
            <p:cNvPr id="15" name="Trapezoid 14"/>
            <p:cNvSpPr/>
            <p:nvPr/>
          </p:nvSpPr>
          <p:spPr>
            <a:xfrm>
              <a:off x="3187920" y="0"/>
              <a:ext cx="2125280" cy="1303743"/>
            </a:xfrm>
            <a:prstGeom prst="trapezoid">
              <a:avLst>
                <a:gd name="adj" fmla="val 8150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rapezoid 4"/>
            <p:cNvSpPr/>
            <p:nvPr/>
          </p:nvSpPr>
          <p:spPr>
            <a:xfrm>
              <a:off x="3187920" y="0"/>
              <a:ext cx="2125280" cy="1303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König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Das System des Merkantilismus</a:t>
            </a:r>
          </a:p>
        </p:txBody>
      </p:sp>
      <p:pic>
        <p:nvPicPr>
          <p:cNvPr id="60419" name="Picture 4" descr="3_2__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67691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 I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600" dirty="0" smtClean="0"/>
              <a:t>Organisation</a:t>
            </a:r>
          </a:p>
          <a:p>
            <a:r>
              <a:rPr lang="de-AT" sz="3600" dirty="0" smtClean="0"/>
              <a:t>Ablauf</a:t>
            </a:r>
          </a:p>
          <a:p>
            <a:r>
              <a:rPr lang="de-AT" sz="3600" dirty="0" smtClean="0"/>
              <a:t>Präsentation</a:t>
            </a:r>
          </a:p>
          <a:p>
            <a:r>
              <a:rPr lang="de-AT" sz="3600" dirty="0" smtClean="0"/>
              <a:t>Aufbau der Folien</a:t>
            </a:r>
          </a:p>
          <a:p>
            <a:pPr>
              <a:buNone/>
            </a:pPr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9388" y="1412875"/>
            <a:ext cx="8281987" cy="4471988"/>
            <a:chOff x="2200" y="10847"/>
            <a:chExt cx="7200" cy="3888"/>
          </a:xfrm>
        </p:grpSpPr>
        <p:sp>
          <p:nvSpPr>
            <p:cNvPr id="52239" name="AutoShape 5"/>
            <p:cNvSpPr>
              <a:spLocks noChangeAspect="1" noChangeArrowheads="1"/>
            </p:cNvSpPr>
            <p:nvPr/>
          </p:nvSpPr>
          <p:spPr bwMode="auto">
            <a:xfrm>
              <a:off x="2200" y="10847"/>
              <a:ext cx="7200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0" name="Text Box 6"/>
            <p:cNvSpPr txBox="1">
              <a:spLocks noChangeArrowheads="1"/>
            </p:cNvSpPr>
            <p:nvPr/>
          </p:nvSpPr>
          <p:spPr bwMode="auto">
            <a:xfrm>
              <a:off x="2344" y="14015"/>
              <a:ext cx="676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Österreichische Staatsbürger ab 18</a:t>
              </a:r>
              <a:endParaRPr lang="de-DE"/>
            </a:p>
          </p:txBody>
        </p:sp>
        <p:sp>
          <p:nvSpPr>
            <p:cNvPr id="52241" name="Text Box 7"/>
            <p:cNvSpPr txBox="1">
              <a:spLocks noChangeArrowheads="1"/>
            </p:cNvSpPr>
            <p:nvPr/>
          </p:nvSpPr>
          <p:spPr bwMode="auto">
            <a:xfrm>
              <a:off x="4216" y="13295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Landtage</a:t>
              </a:r>
              <a:endParaRPr lang="de-DE"/>
            </a:p>
          </p:txBody>
        </p:sp>
        <p:sp>
          <p:nvSpPr>
            <p:cNvPr id="52242" name="Text Box 8"/>
            <p:cNvSpPr txBox="1">
              <a:spLocks noChangeArrowheads="1"/>
            </p:cNvSpPr>
            <p:nvPr/>
          </p:nvSpPr>
          <p:spPr bwMode="auto">
            <a:xfrm>
              <a:off x="4216" y="12431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Bundesrat</a:t>
              </a:r>
              <a:endParaRPr lang="de-DE"/>
            </a:p>
          </p:txBody>
        </p:sp>
        <p:sp>
          <p:nvSpPr>
            <p:cNvPr id="52243" name="Text Box 9"/>
            <p:cNvSpPr txBox="1">
              <a:spLocks noChangeArrowheads="1"/>
            </p:cNvSpPr>
            <p:nvPr/>
          </p:nvSpPr>
          <p:spPr bwMode="auto">
            <a:xfrm>
              <a:off x="5368" y="12431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Nationalrat</a:t>
              </a:r>
              <a:endParaRPr lang="de-DE"/>
            </a:p>
          </p:txBody>
        </p:sp>
        <p:sp>
          <p:nvSpPr>
            <p:cNvPr id="52244" name="Text Box 10"/>
            <p:cNvSpPr txBox="1">
              <a:spLocks noChangeArrowheads="1"/>
            </p:cNvSpPr>
            <p:nvPr/>
          </p:nvSpPr>
          <p:spPr bwMode="auto">
            <a:xfrm>
              <a:off x="7672" y="13295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Gemeinderäte</a:t>
              </a:r>
              <a:endParaRPr lang="de-DE"/>
            </a:p>
          </p:txBody>
        </p:sp>
        <p:sp>
          <p:nvSpPr>
            <p:cNvPr id="52245" name="Text Box 11"/>
            <p:cNvSpPr txBox="1">
              <a:spLocks noChangeArrowheads="1"/>
            </p:cNvSpPr>
            <p:nvPr/>
          </p:nvSpPr>
          <p:spPr bwMode="auto">
            <a:xfrm>
              <a:off x="7672" y="12287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Bürgermeister</a:t>
              </a:r>
            </a:p>
            <a:p>
              <a:pPr algn="l"/>
              <a:r>
                <a:rPr lang="de-AT" altLang="zh-CN" sz="800">
                  <a:latin typeface="Times New Roman" pitchFamily="18" charset="0"/>
                  <a:ea typeface="SimSun" pitchFamily="2" charset="-122"/>
                </a:rPr>
                <a:t>(in einigen Bundesländern direkt gewählt)</a:t>
              </a:r>
              <a:endParaRPr lang="de-DE"/>
            </a:p>
          </p:txBody>
        </p:sp>
        <p:sp>
          <p:nvSpPr>
            <p:cNvPr id="52246" name="Text Box 12"/>
            <p:cNvSpPr txBox="1">
              <a:spLocks noChangeArrowheads="1"/>
            </p:cNvSpPr>
            <p:nvPr/>
          </p:nvSpPr>
          <p:spPr bwMode="auto">
            <a:xfrm>
              <a:off x="6895" y="11279"/>
              <a:ext cx="1497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AT" altLang="zh-CN" sz="1000" dirty="0">
                  <a:latin typeface="Times New Roman" pitchFamily="18" charset="0"/>
                  <a:ea typeface="SimSun" pitchFamily="2" charset="-122"/>
                </a:rPr>
                <a:t>Bundespräsident</a:t>
              </a:r>
              <a:endParaRPr lang="de-DE" dirty="0"/>
            </a:p>
          </p:txBody>
        </p:sp>
        <p:sp>
          <p:nvSpPr>
            <p:cNvPr id="52247" name="Text Box 13"/>
            <p:cNvSpPr txBox="1">
              <a:spLocks noChangeArrowheads="1"/>
            </p:cNvSpPr>
            <p:nvPr/>
          </p:nvSpPr>
          <p:spPr bwMode="auto">
            <a:xfrm>
              <a:off x="4216" y="12143"/>
              <a:ext cx="2304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Parlament</a:t>
              </a:r>
              <a:endParaRPr lang="de-DE"/>
            </a:p>
          </p:txBody>
        </p:sp>
        <p:sp>
          <p:nvSpPr>
            <p:cNvPr id="52248" name="Text Box 14"/>
            <p:cNvSpPr txBox="1">
              <a:spLocks noChangeArrowheads="1"/>
            </p:cNvSpPr>
            <p:nvPr/>
          </p:nvSpPr>
          <p:spPr bwMode="auto">
            <a:xfrm>
              <a:off x="4504" y="11279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Bundesregierung</a:t>
              </a:r>
              <a:endParaRPr lang="de-DE"/>
            </a:p>
          </p:txBody>
        </p:sp>
        <p:sp>
          <p:nvSpPr>
            <p:cNvPr id="52249" name="Text Box 15"/>
            <p:cNvSpPr txBox="1">
              <a:spLocks noChangeArrowheads="1"/>
            </p:cNvSpPr>
            <p:nvPr/>
          </p:nvSpPr>
          <p:spPr bwMode="auto">
            <a:xfrm>
              <a:off x="2344" y="13295"/>
              <a:ext cx="158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AT" altLang="zh-CN" sz="1000">
                  <a:latin typeface="Times New Roman" pitchFamily="18" charset="0"/>
                  <a:ea typeface="SimSun" pitchFamily="2" charset="-122"/>
                </a:rPr>
                <a:t>Landesregierungen</a:t>
              </a:r>
              <a:endParaRPr lang="de-DE"/>
            </a:p>
          </p:txBody>
        </p:sp>
        <p:sp>
          <p:nvSpPr>
            <p:cNvPr id="52250" name="Line 16"/>
            <p:cNvSpPr>
              <a:spLocks noChangeShapeType="1"/>
            </p:cNvSpPr>
            <p:nvPr/>
          </p:nvSpPr>
          <p:spPr bwMode="auto">
            <a:xfrm flipV="1">
              <a:off x="7384" y="11855"/>
              <a:ext cx="1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1" name="Line 17"/>
            <p:cNvSpPr>
              <a:spLocks noChangeShapeType="1"/>
            </p:cNvSpPr>
            <p:nvPr/>
          </p:nvSpPr>
          <p:spPr bwMode="auto">
            <a:xfrm flipV="1">
              <a:off x="4648" y="1372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2" name="Line 18"/>
            <p:cNvSpPr>
              <a:spLocks noChangeShapeType="1"/>
            </p:cNvSpPr>
            <p:nvPr/>
          </p:nvSpPr>
          <p:spPr bwMode="auto">
            <a:xfrm flipV="1">
              <a:off x="4648" y="1300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3" name="Line 19"/>
            <p:cNvSpPr>
              <a:spLocks noChangeShapeType="1"/>
            </p:cNvSpPr>
            <p:nvPr/>
          </p:nvSpPr>
          <p:spPr bwMode="auto">
            <a:xfrm flipV="1">
              <a:off x="5368" y="11855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4" name="Line 20"/>
            <p:cNvSpPr>
              <a:spLocks noChangeShapeType="1"/>
            </p:cNvSpPr>
            <p:nvPr/>
          </p:nvSpPr>
          <p:spPr bwMode="auto">
            <a:xfrm flipH="1">
              <a:off x="3916" y="13525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5" name="Line 21"/>
            <p:cNvSpPr>
              <a:spLocks noChangeShapeType="1"/>
            </p:cNvSpPr>
            <p:nvPr/>
          </p:nvSpPr>
          <p:spPr bwMode="auto">
            <a:xfrm flipV="1">
              <a:off x="6088" y="13007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6" name="Line 22"/>
            <p:cNvSpPr>
              <a:spLocks noChangeShapeType="1"/>
            </p:cNvSpPr>
            <p:nvPr/>
          </p:nvSpPr>
          <p:spPr bwMode="auto">
            <a:xfrm flipV="1">
              <a:off x="8392" y="1372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7" name="Line 23"/>
            <p:cNvSpPr>
              <a:spLocks noChangeShapeType="1"/>
            </p:cNvSpPr>
            <p:nvPr/>
          </p:nvSpPr>
          <p:spPr bwMode="auto">
            <a:xfrm flipV="1">
              <a:off x="8392" y="1300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8" name="Line 24"/>
            <p:cNvSpPr>
              <a:spLocks noChangeShapeType="1"/>
            </p:cNvSpPr>
            <p:nvPr/>
          </p:nvSpPr>
          <p:spPr bwMode="auto">
            <a:xfrm flipH="1">
              <a:off x="6232" y="11567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227" name="Text Box 25"/>
          <p:cNvSpPr txBox="1">
            <a:spLocks noChangeArrowheads="1"/>
          </p:cNvSpPr>
          <p:nvPr/>
        </p:nvSpPr>
        <p:spPr bwMode="auto">
          <a:xfrm>
            <a:off x="971550" y="5157788"/>
            <a:ext cx="669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Österreichische Staatsbürger (ab 16 oder 18)</a:t>
            </a:r>
          </a:p>
        </p:txBody>
      </p:sp>
      <p:sp>
        <p:nvSpPr>
          <p:cNvPr id="52228" name="Text Box 26"/>
          <p:cNvSpPr txBox="1">
            <a:spLocks noChangeArrowheads="1"/>
          </p:cNvSpPr>
          <p:nvPr/>
        </p:nvSpPr>
        <p:spPr bwMode="auto">
          <a:xfrm>
            <a:off x="0" y="5492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/>
              <a:t>Das politische System Österreichs</a:t>
            </a:r>
          </a:p>
        </p:txBody>
      </p:sp>
      <p:sp>
        <p:nvSpPr>
          <p:cNvPr id="52229" name="Text Box 27"/>
          <p:cNvSpPr txBox="1">
            <a:spLocks noChangeArrowheads="1"/>
          </p:cNvSpPr>
          <p:nvPr/>
        </p:nvSpPr>
        <p:spPr bwMode="auto">
          <a:xfrm>
            <a:off x="3203575" y="28670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Parlament</a:t>
            </a:r>
          </a:p>
        </p:txBody>
      </p:sp>
      <p:sp>
        <p:nvSpPr>
          <p:cNvPr id="52230" name="Text Box 28"/>
          <p:cNvSpPr txBox="1">
            <a:spLocks noChangeArrowheads="1"/>
          </p:cNvSpPr>
          <p:nvPr/>
        </p:nvSpPr>
        <p:spPr bwMode="auto">
          <a:xfrm>
            <a:off x="309563" y="43084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Landesregierung</a:t>
            </a:r>
          </a:p>
        </p:txBody>
      </p:sp>
      <p:sp>
        <p:nvSpPr>
          <p:cNvPr id="52231" name="Text Box 29"/>
          <p:cNvSpPr txBox="1">
            <a:spLocks noChangeArrowheads="1"/>
          </p:cNvSpPr>
          <p:nvPr/>
        </p:nvSpPr>
        <p:spPr bwMode="auto">
          <a:xfrm>
            <a:off x="2814638" y="206057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Bundesregierung</a:t>
            </a:r>
          </a:p>
        </p:txBody>
      </p:sp>
      <p:sp>
        <p:nvSpPr>
          <p:cNvPr id="52232" name="Text Box 30"/>
          <p:cNvSpPr txBox="1">
            <a:spLocks noChangeArrowheads="1"/>
          </p:cNvSpPr>
          <p:nvPr/>
        </p:nvSpPr>
        <p:spPr bwMode="auto">
          <a:xfrm>
            <a:off x="6443663" y="3213100"/>
            <a:ext cx="16557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Bürgermeister </a:t>
            </a:r>
            <a:r>
              <a:rPr lang="de-DE" sz="1200">
                <a:solidFill>
                  <a:srgbClr val="000000"/>
                </a:solidFill>
              </a:rPr>
              <a:t>(teilw. direkt gewählt</a:t>
            </a:r>
          </a:p>
        </p:txBody>
      </p:sp>
      <p:sp>
        <p:nvSpPr>
          <p:cNvPr id="195615" name="Text Box 31"/>
          <p:cNvSpPr txBox="1">
            <a:spLocks noChangeArrowheads="1"/>
          </p:cNvSpPr>
          <p:nvPr/>
        </p:nvSpPr>
        <p:spPr bwMode="auto">
          <a:xfrm>
            <a:off x="5508104" y="2044700"/>
            <a:ext cx="1944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700" dirty="0">
                <a:solidFill>
                  <a:srgbClr val="000000"/>
                </a:solidFill>
              </a:rPr>
              <a:t>Bundespräsident</a:t>
            </a:r>
          </a:p>
        </p:txBody>
      </p:sp>
      <p:sp>
        <p:nvSpPr>
          <p:cNvPr id="195616" name="Text Box 32"/>
          <p:cNvSpPr txBox="1">
            <a:spLocks noChangeArrowheads="1"/>
          </p:cNvSpPr>
          <p:nvPr/>
        </p:nvSpPr>
        <p:spPr bwMode="auto">
          <a:xfrm>
            <a:off x="2484438" y="33575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Bundesrat</a:t>
            </a:r>
          </a:p>
        </p:txBody>
      </p:sp>
      <p:sp>
        <p:nvSpPr>
          <p:cNvPr id="195617" name="Text Box 33"/>
          <p:cNvSpPr txBox="1">
            <a:spLocks noChangeArrowheads="1"/>
          </p:cNvSpPr>
          <p:nvPr/>
        </p:nvSpPr>
        <p:spPr bwMode="auto">
          <a:xfrm>
            <a:off x="3779838" y="33575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</a:rPr>
              <a:t>Nationalrat</a:t>
            </a:r>
          </a:p>
        </p:txBody>
      </p:sp>
      <p:sp>
        <p:nvSpPr>
          <p:cNvPr id="195618" name="Text Box 34"/>
          <p:cNvSpPr txBox="1">
            <a:spLocks noChangeArrowheads="1"/>
          </p:cNvSpPr>
          <p:nvPr/>
        </p:nvSpPr>
        <p:spPr bwMode="auto">
          <a:xfrm>
            <a:off x="2627313" y="42926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0000"/>
                </a:solidFill>
              </a:rPr>
              <a:t>Landtag</a:t>
            </a:r>
          </a:p>
        </p:txBody>
      </p:sp>
      <p:sp>
        <p:nvSpPr>
          <p:cNvPr id="195619" name="Text Box 35"/>
          <p:cNvSpPr txBox="1">
            <a:spLocks noChangeArrowheads="1"/>
          </p:cNvSpPr>
          <p:nvPr/>
        </p:nvSpPr>
        <p:spPr bwMode="auto">
          <a:xfrm>
            <a:off x="6516688" y="42926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0000"/>
                </a:solidFill>
              </a:rPr>
              <a:t>Gemeinderat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5" grpId="0"/>
      <p:bldP spid="195616" grpId="0"/>
      <p:bldP spid="195617" grpId="0"/>
      <p:bldP spid="195618" grpId="0"/>
      <p:bldP spid="1956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/>
              <a:t>Challenger</a:t>
            </a:r>
            <a:r>
              <a:rPr lang="de-DE" dirty="0" smtClean="0"/>
              <a:t> </a:t>
            </a:r>
            <a:r>
              <a:rPr lang="de-DE" dirty="0" err="1" smtClean="0"/>
              <a:t>Disaster</a:t>
            </a:r>
            <a:endParaRPr lang="de-DE" dirty="0" smtClean="0"/>
          </a:p>
        </p:txBody>
      </p:sp>
      <p:pic>
        <p:nvPicPr>
          <p:cNvPr id="6" name="Challenger Disaster with live Comment 198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428736"/>
            <a:ext cx="6357982" cy="476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638800"/>
            <a:ext cx="9144000" cy="1066800"/>
            <a:chOff x="0" y="3552"/>
            <a:chExt cx="5760" cy="672"/>
          </a:xfrm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auto">
            <a:xfrm>
              <a:off x="863" y="3552"/>
              <a:ext cx="1680" cy="288"/>
            </a:xfrm>
            <a:prstGeom prst="octagon">
              <a:avLst>
                <a:gd name="adj" fmla="val 29287"/>
              </a:avLst>
            </a:prstGeom>
            <a:noFill/>
            <a:ln w="3175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0" anchor="ctr"/>
            <a:lstStyle/>
            <a:p>
              <a:endParaRPr lang="en-US" sz="1600" b="1"/>
            </a:p>
          </p:txBody>
        </p:sp>
        <p:sp>
          <p:nvSpPr>
            <p:cNvPr id="65540" name="AutoShape 4"/>
            <p:cNvSpPr>
              <a:spLocks noChangeArrowheads="1"/>
            </p:cNvSpPr>
            <p:nvPr/>
          </p:nvSpPr>
          <p:spPr bwMode="auto">
            <a:xfrm>
              <a:off x="864" y="3936"/>
              <a:ext cx="1680" cy="288"/>
            </a:xfrm>
            <a:prstGeom prst="octagon">
              <a:avLst>
                <a:gd name="adj" fmla="val 29287"/>
              </a:avLst>
            </a:prstGeom>
            <a:noFill/>
            <a:ln w="3175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0" anchor="ctr"/>
            <a:lstStyle/>
            <a:p>
              <a:endParaRPr lang="en-US" sz="1600" b="1"/>
            </a:p>
          </p:txBody>
        </p:sp>
        <p:sp>
          <p:nvSpPr>
            <p:cNvPr id="65541" name="AutoShape 5"/>
            <p:cNvSpPr>
              <a:spLocks noChangeArrowheads="1"/>
            </p:cNvSpPr>
            <p:nvPr/>
          </p:nvSpPr>
          <p:spPr bwMode="auto">
            <a:xfrm>
              <a:off x="3216" y="3936"/>
              <a:ext cx="1680" cy="288"/>
            </a:xfrm>
            <a:prstGeom prst="octagon">
              <a:avLst>
                <a:gd name="adj" fmla="val 29287"/>
              </a:avLst>
            </a:prstGeom>
            <a:noFill/>
            <a:ln w="3175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0" anchor="ctr"/>
            <a:lstStyle/>
            <a:p>
              <a:endParaRPr lang="en-US" sz="1600" b="1"/>
            </a:p>
          </p:txBody>
        </p:sp>
        <p:sp>
          <p:nvSpPr>
            <p:cNvPr id="65542" name="AutoShape 6"/>
            <p:cNvSpPr>
              <a:spLocks noChangeArrowheads="1"/>
            </p:cNvSpPr>
            <p:nvPr/>
          </p:nvSpPr>
          <p:spPr bwMode="auto">
            <a:xfrm>
              <a:off x="3216" y="3552"/>
              <a:ext cx="1680" cy="288"/>
            </a:xfrm>
            <a:prstGeom prst="octagon">
              <a:avLst>
                <a:gd name="adj" fmla="val 29287"/>
              </a:avLst>
            </a:prstGeom>
            <a:noFill/>
            <a:ln w="3175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0" anchor="ctr"/>
            <a:lstStyle/>
            <a:p>
              <a:endParaRPr lang="en-US" sz="1600" b="1"/>
            </a:p>
          </p:txBody>
        </p:sp>
        <p:cxnSp>
          <p:nvCxnSpPr>
            <p:cNvPr id="65543" name="AutoShape 7"/>
            <p:cNvCxnSpPr>
              <a:cxnSpLocks noChangeShapeType="1"/>
              <a:stCxn id="65539" idx="3"/>
              <a:endCxn id="65542" idx="1"/>
            </p:cNvCxnSpPr>
            <p:nvPr/>
          </p:nvCxnSpPr>
          <p:spPr bwMode="auto">
            <a:xfrm>
              <a:off x="2543" y="3696"/>
              <a:ext cx="673" cy="0"/>
            </a:xfrm>
            <a:prstGeom prst="straightConnector1">
              <a:avLst/>
            </a:prstGeom>
            <a:noFill/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</p:cxnSp>
        <p:cxnSp>
          <p:nvCxnSpPr>
            <p:cNvPr id="65544" name="AutoShape 8"/>
            <p:cNvCxnSpPr>
              <a:cxnSpLocks noChangeShapeType="1"/>
            </p:cNvCxnSpPr>
            <p:nvPr/>
          </p:nvCxnSpPr>
          <p:spPr bwMode="auto">
            <a:xfrm>
              <a:off x="2544" y="4080"/>
              <a:ext cx="672" cy="0"/>
            </a:xfrm>
            <a:prstGeom prst="straightConnector1">
              <a:avLst/>
            </a:prstGeom>
            <a:noFill/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</p:cxnSp>
        <p:cxnSp>
          <p:nvCxnSpPr>
            <p:cNvPr id="65545" name="AutoShape 9"/>
            <p:cNvCxnSpPr>
              <a:cxnSpLocks noChangeShapeType="1"/>
            </p:cNvCxnSpPr>
            <p:nvPr/>
          </p:nvCxnSpPr>
          <p:spPr bwMode="auto">
            <a:xfrm>
              <a:off x="4896" y="4080"/>
              <a:ext cx="864" cy="0"/>
            </a:xfrm>
            <a:prstGeom prst="straightConnector1">
              <a:avLst/>
            </a:prstGeom>
            <a:noFill/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</p:cxnSp>
        <p:cxnSp>
          <p:nvCxnSpPr>
            <p:cNvPr id="65546" name="AutoShape 10"/>
            <p:cNvCxnSpPr>
              <a:cxnSpLocks noChangeShapeType="1"/>
            </p:cNvCxnSpPr>
            <p:nvPr/>
          </p:nvCxnSpPr>
          <p:spPr bwMode="auto">
            <a:xfrm>
              <a:off x="4896" y="3696"/>
              <a:ext cx="864" cy="0"/>
            </a:xfrm>
            <a:prstGeom prst="straightConnector1">
              <a:avLst/>
            </a:prstGeom>
            <a:noFill/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</p:cxnSp>
        <p:cxnSp>
          <p:nvCxnSpPr>
            <p:cNvPr id="65547" name="AutoShape 11"/>
            <p:cNvCxnSpPr>
              <a:cxnSpLocks noChangeShapeType="1"/>
            </p:cNvCxnSpPr>
            <p:nvPr/>
          </p:nvCxnSpPr>
          <p:spPr bwMode="auto">
            <a:xfrm>
              <a:off x="0" y="3696"/>
              <a:ext cx="864" cy="0"/>
            </a:xfrm>
            <a:prstGeom prst="straightConnector1">
              <a:avLst/>
            </a:prstGeom>
            <a:noFill/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</p:cxnSp>
        <p:cxnSp>
          <p:nvCxnSpPr>
            <p:cNvPr id="65548" name="AutoShape 12"/>
            <p:cNvCxnSpPr>
              <a:cxnSpLocks noChangeShapeType="1"/>
            </p:cNvCxnSpPr>
            <p:nvPr/>
          </p:nvCxnSpPr>
          <p:spPr bwMode="auto">
            <a:xfrm>
              <a:off x="0" y="4080"/>
              <a:ext cx="864" cy="0"/>
            </a:xfrm>
            <a:prstGeom prst="straightConnector1">
              <a:avLst/>
            </a:prstGeom>
            <a:noFill/>
            <a:ln w="3175">
              <a:solidFill>
                <a:srgbClr val="99CCFF"/>
              </a:solidFill>
              <a:round/>
              <a:headEnd/>
              <a:tailEnd/>
            </a:ln>
            <a:effectLst/>
          </p:spPr>
        </p:cxnSp>
      </p:grp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447800" y="5715000"/>
            <a:ext cx="1979613" cy="290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0">
            <a:spAutoFit/>
          </a:bodyPr>
          <a:lstStyle/>
          <a:p>
            <a:r>
              <a:rPr lang="de-AT" sz="1600" b="1"/>
              <a:t>A:</a:t>
            </a:r>
            <a:r>
              <a:rPr lang="de-DE" sz="1600" b="1"/>
              <a:t>	New York</a:t>
            </a:r>
            <a:endParaRPr lang="de-AT" sz="1800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181600" y="5715000"/>
            <a:ext cx="2306638" cy="5349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0">
            <a:spAutoFit/>
          </a:bodyPr>
          <a:lstStyle/>
          <a:p>
            <a:r>
              <a:rPr lang="de-AT" sz="1600" b="1"/>
              <a:t>B:</a:t>
            </a:r>
            <a:r>
              <a:rPr lang="de-DE" sz="1600" b="1"/>
              <a:t>	Liberty Island</a:t>
            </a:r>
          </a:p>
          <a:p>
            <a:endParaRPr lang="de-AT" sz="1600" b="1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447800" y="6324600"/>
            <a:ext cx="1708150" cy="290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0">
            <a:spAutoFit/>
          </a:bodyPr>
          <a:lstStyle/>
          <a:p>
            <a:r>
              <a:rPr lang="de-AT" sz="1600" b="1"/>
              <a:t>C:</a:t>
            </a:r>
            <a:r>
              <a:rPr lang="de-DE" sz="1600" b="1"/>
              <a:t>	Hawaii</a:t>
            </a:r>
            <a:endParaRPr lang="de-AT" sz="1600" b="1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5181600" y="6324600"/>
            <a:ext cx="2071688" cy="290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0">
            <a:spAutoFit/>
          </a:bodyPr>
          <a:lstStyle/>
          <a:p>
            <a:r>
              <a:rPr lang="de-AT" sz="1600" b="1"/>
              <a:t>D:</a:t>
            </a:r>
            <a:r>
              <a:rPr lang="de-DE" sz="1600" b="1"/>
              <a:t>	Ellis Island</a:t>
            </a:r>
            <a:endParaRPr lang="de-AT" sz="1800"/>
          </a:p>
        </p:txBody>
      </p:sp>
      <p:pic>
        <p:nvPicPr>
          <p:cNvPr id="65557" name="Picture 21" descr="dumm4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735394" cy="3735395"/>
          </a:xfrm>
          <a:prstGeom prst="rect">
            <a:avLst/>
          </a:prstGeom>
          <a:noFill/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85984" y="5072074"/>
            <a:ext cx="5091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de-DE" b="1" dirty="0" err="1" smtClean="0"/>
              <a:t>Which</a:t>
            </a:r>
            <a:r>
              <a:rPr lang="de-DE" b="1" dirty="0" smtClean="0"/>
              <a:t> </a:t>
            </a:r>
            <a:r>
              <a:rPr lang="de-DE" b="1" dirty="0" err="1" smtClean="0"/>
              <a:t>island</a:t>
            </a:r>
            <a:r>
              <a:rPr lang="de-DE" b="1" dirty="0" smtClean="0"/>
              <a:t> was </a:t>
            </a:r>
            <a:r>
              <a:rPr lang="de-DE" b="1" dirty="0" err="1" smtClean="0"/>
              <a:t>used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US </a:t>
            </a:r>
            <a:r>
              <a:rPr lang="de-DE" b="1" dirty="0" err="1" smtClean="0"/>
              <a:t>immigration</a:t>
            </a:r>
            <a:r>
              <a:rPr lang="de-DE" b="1" dirty="0" smtClean="0"/>
              <a:t>?</a:t>
            </a:r>
            <a:endParaRPr lang="de-A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utoUpdateAnimBg="0"/>
      <p:bldP spid="65550" grpId="0" autoUpdateAnimBg="0"/>
      <p:bldP spid="65551" grpId="0" autoUpdateAnimBg="0"/>
      <p:bldP spid="6555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1370013" y="5638800"/>
            <a:ext cx="2667000" cy="457200"/>
          </a:xfrm>
          <a:prstGeom prst="octagon">
            <a:avLst>
              <a:gd name="adj" fmla="val 29287"/>
            </a:avLst>
          </a:prstGeom>
          <a:noFill/>
          <a:ln w="317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90000" tIns="46800" rIns="90000" bIns="0" anchor="ctr"/>
          <a:lstStyle/>
          <a:p>
            <a:endParaRPr lang="de-AT" sz="4400">
              <a:solidFill>
                <a:schemeClr val="tx2"/>
              </a:solidFill>
              <a:latin typeface="Times New Roman" pitchFamily="18" charset="0"/>
            </a:endParaRPr>
          </a:p>
          <a:p>
            <a:endParaRPr lang="de-AT" sz="1600" b="1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371600" y="6248400"/>
            <a:ext cx="2667000" cy="457200"/>
          </a:xfrm>
          <a:prstGeom prst="octagon">
            <a:avLst>
              <a:gd name="adj" fmla="val 29287"/>
            </a:avLst>
          </a:prstGeom>
          <a:noFill/>
          <a:ln w="317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90000" tIns="46800" rIns="90000" bIns="0" anchor="ctr"/>
          <a:lstStyle/>
          <a:p>
            <a:endParaRPr lang="en-US" sz="1600" b="1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5105400" y="6248400"/>
            <a:ext cx="2667000" cy="457200"/>
          </a:xfrm>
          <a:prstGeom prst="octagon">
            <a:avLst>
              <a:gd name="adj" fmla="val 29287"/>
            </a:avLst>
          </a:prstGeom>
          <a:solidFill>
            <a:srgbClr val="FF79A6"/>
          </a:solidFill>
          <a:ln w="317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90000" tIns="46800" rIns="90000" bIns="0" anchor="ctr"/>
          <a:lstStyle/>
          <a:p>
            <a:endParaRPr lang="en-US" sz="1600" b="1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105400" y="5638800"/>
            <a:ext cx="2667000" cy="457200"/>
          </a:xfrm>
          <a:prstGeom prst="octagon">
            <a:avLst>
              <a:gd name="adj" fmla="val 29287"/>
            </a:avLst>
          </a:prstGeom>
          <a:noFill/>
          <a:ln w="317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90000" tIns="46800" rIns="90000" bIns="0" anchor="ctr"/>
          <a:lstStyle/>
          <a:p>
            <a:endParaRPr lang="en-US" sz="1600" b="1"/>
          </a:p>
        </p:txBody>
      </p:sp>
      <p:cxnSp>
        <p:nvCxnSpPr>
          <p:cNvPr id="66566" name="AutoShape 6"/>
          <p:cNvCxnSpPr>
            <a:cxnSpLocks noChangeShapeType="1"/>
            <a:stCxn id="66562" idx="3"/>
            <a:endCxn id="66565" idx="1"/>
          </p:cNvCxnSpPr>
          <p:nvPr/>
        </p:nvCxnSpPr>
        <p:spPr bwMode="auto">
          <a:xfrm>
            <a:off x="4037013" y="5867400"/>
            <a:ext cx="1068387" cy="0"/>
          </a:xfrm>
          <a:prstGeom prst="straightConnector1">
            <a:avLst/>
          </a:prstGeom>
          <a:noFill/>
          <a:ln w="3175">
            <a:solidFill>
              <a:srgbClr val="99CCFF"/>
            </a:solidFill>
            <a:round/>
            <a:headEnd/>
            <a:tailEnd/>
          </a:ln>
          <a:effectLst/>
        </p:spPr>
      </p:cxnSp>
      <p:cxnSp>
        <p:nvCxnSpPr>
          <p:cNvPr id="66567" name="AutoShape 7"/>
          <p:cNvCxnSpPr>
            <a:cxnSpLocks noChangeShapeType="1"/>
          </p:cNvCxnSpPr>
          <p:nvPr/>
        </p:nvCxnSpPr>
        <p:spPr bwMode="auto">
          <a:xfrm>
            <a:off x="4038600" y="6477000"/>
            <a:ext cx="1066800" cy="0"/>
          </a:xfrm>
          <a:prstGeom prst="straightConnector1">
            <a:avLst/>
          </a:prstGeom>
          <a:noFill/>
          <a:ln w="3175">
            <a:solidFill>
              <a:srgbClr val="99CCFF"/>
            </a:solidFill>
            <a:round/>
            <a:headEnd/>
            <a:tailEnd/>
          </a:ln>
          <a:effectLst/>
        </p:spPr>
      </p:cxnSp>
      <p:cxnSp>
        <p:nvCxnSpPr>
          <p:cNvPr id="66568" name="AutoShape 8"/>
          <p:cNvCxnSpPr>
            <a:cxnSpLocks noChangeShapeType="1"/>
          </p:cNvCxnSpPr>
          <p:nvPr/>
        </p:nvCxnSpPr>
        <p:spPr bwMode="auto">
          <a:xfrm>
            <a:off x="7772400" y="6477000"/>
            <a:ext cx="1371600" cy="0"/>
          </a:xfrm>
          <a:prstGeom prst="straightConnector1">
            <a:avLst/>
          </a:prstGeom>
          <a:noFill/>
          <a:ln w="3175">
            <a:solidFill>
              <a:srgbClr val="99CCFF"/>
            </a:solidFill>
            <a:round/>
            <a:headEnd/>
            <a:tailEnd/>
          </a:ln>
          <a:effectLst/>
        </p:spPr>
      </p:cxnSp>
      <p:cxnSp>
        <p:nvCxnSpPr>
          <p:cNvPr id="66569" name="AutoShape 9"/>
          <p:cNvCxnSpPr>
            <a:cxnSpLocks noChangeShapeType="1"/>
          </p:cNvCxnSpPr>
          <p:nvPr/>
        </p:nvCxnSpPr>
        <p:spPr bwMode="auto">
          <a:xfrm>
            <a:off x="7772400" y="5867400"/>
            <a:ext cx="1371600" cy="0"/>
          </a:xfrm>
          <a:prstGeom prst="straightConnector1">
            <a:avLst/>
          </a:prstGeom>
          <a:noFill/>
          <a:ln w="3175">
            <a:solidFill>
              <a:srgbClr val="99CCFF"/>
            </a:solidFill>
            <a:round/>
            <a:headEnd/>
            <a:tailEnd/>
          </a:ln>
          <a:effectLst/>
        </p:spPr>
      </p:cxnSp>
      <p:cxnSp>
        <p:nvCxnSpPr>
          <p:cNvPr id="66570" name="AutoShape 10"/>
          <p:cNvCxnSpPr>
            <a:cxnSpLocks noChangeShapeType="1"/>
          </p:cNvCxnSpPr>
          <p:nvPr/>
        </p:nvCxnSpPr>
        <p:spPr bwMode="auto">
          <a:xfrm>
            <a:off x="0" y="5867400"/>
            <a:ext cx="1371600" cy="0"/>
          </a:xfrm>
          <a:prstGeom prst="straightConnector1">
            <a:avLst/>
          </a:prstGeom>
          <a:noFill/>
          <a:ln w="3175">
            <a:solidFill>
              <a:srgbClr val="99CCFF"/>
            </a:solidFill>
            <a:round/>
            <a:headEnd/>
            <a:tailEnd/>
          </a:ln>
          <a:effectLst/>
        </p:spPr>
      </p:cxnSp>
      <p:cxnSp>
        <p:nvCxnSpPr>
          <p:cNvPr id="66571" name="AutoShape 11"/>
          <p:cNvCxnSpPr>
            <a:cxnSpLocks noChangeShapeType="1"/>
          </p:cNvCxnSpPr>
          <p:nvPr/>
        </p:nvCxnSpPr>
        <p:spPr bwMode="auto">
          <a:xfrm>
            <a:off x="0" y="6477000"/>
            <a:ext cx="1371600" cy="0"/>
          </a:xfrm>
          <a:prstGeom prst="straightConnector1">
            <a:avLst/>
          </a:prstGeom>
          <a:noFill/>
          <a:ln w="3175">
            <a:solidFill>
              <a:srgbClr val="99CCFF"/>
            </a:solidFill>
            <a:round/>
            <a:headEnd/>
            <a:tailEnd/>
          </a:ln>
          <a:effectLst/>
        </p:spPr>
      </p:cxn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447800" y="5715000"/>
            <a:ext cx="1979613" cy="290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0">
            <a:spAutoFit/>
          </a:bodyPr>
          <a:lstStyle/>
          <a:p>
            <a:r>
              <a:rPr lang="de-AT" sz="1600" b="1"/>
              <a:t>A:</a:t>
            </a:r>
            <a:r>
              <a:rPr lang="de-DE" sz="1600" b="1"/>
              <a:t>	New York</a:t>
            </a:r>
            <a:endParaRPr lang="de-AT" sz="1800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181600" y="5715000"/>
            <a:ext cx="2306638" cy="290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0">
            <a:spAutoFit/>
          </a:bodyPr>
          <a:lstStyle/>
          <a:p>
            <a:r>
              <a:rPr lang="de-AT" sz="1600" b="1"/>
              <a:t>B:</a:t>
            </a:r>
            <a:r>
              <a:rPr lang="de-DE" sz="1600" b="1"/>
              <a:t>	Liberty Island</a:t>
            </a:r>
            <a:endParaRPr lang="de-AT" sz="1600" b="1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447800" y="6324600"/>
            <a:ext cx="1708150" cy="290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0">
            <a:spAutoFit/>
          </a:bodyPr>
          <a:lstStyle/>
          <a:p>
            <a:r>
              <a:rPr lang="de-AT" sz="1600" b="1"/>
              <a:t>C:</a:t>
            </a:r>
            <a:r>
              <a:rPr lang="de-DE" sz="1600" b="1"/>
              <a:t>	Hawaii</a:t>
            </a:r>
            <a:endParaRPr lang="de-AT" sz="1600" b="1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181600" y="6324600"/>
            <a:ext cx="2071688" cy="2905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0000" tIns="46800" rIns="90000" bIns="0">
            <a:spAutoFit/>
          </a:bodyPr>
          <a:lstStyle/>
          <a:p>
            <a:r>
              <a:rPr lang="de-AT" sz="1600" b="1"/>
              <a:t>D:</a:t>
            </a:r>
            <a:r>
              <a:rPr lang="de-DE" sz="1600" b="1"/>
              <a:t>	Ellis Island</a:t>
            </a:r>
            <a:endParaRPr lang="de-AT" sz="1800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2285984" y="5072074"/>
            <a:ext cx="5091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de-DE" b="1" dirty="0" err="1" smtClean="0"/>
              <a:t>Which</a:t>
            </a:r>
            <a:r>
              <a:rPr lang="de-DE" b="1" dirty="0" smtClean="0"/>
              <a:t> </a:t>
            </a:r>
            <a:r>
              <a:rPr lang="de-DE" b="1" dirty="0" err="1" smtClean="0"/>
              <a:t>island</a:t>
            </a:r>
            <a:r>
              <a:rPr lang="de-DE" b="1" dirty="0" smtClean="0"/>
              <a:t> was </a:t>
            </a:r>
            <a:r>
              <a:rPr lang="de-DE" b="1" dirty="0" err="1" smtClean="0"/>
              <a:t>used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US </a:t>
            </a:r>
            <a:r>
              <a:rPr lang="de-DE" b="1" dirty="0" err="1" smtClean="0"/>
              <a:t>immigration</a:t>
            </a:r>
            <a:r>
              <a:rPr lang="de-DE" b="1" dirty="0" smtClean="0"/>
              <a:t>?</a:t>
            </a:r>
            <a:endParaRPr lang="de-AT" b="1" dirty="0"/>
          </a:p>
        </p:txBody>
      </p:sp>
      <p:pic>
        <p:nvPicPr>
          <p:cNvPr id="18" name="Picture 21" descr="dumm4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735394" cy="373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800">
                <a:solidFill>
                  <a:schemeClr val="tx1"/>
                </a:solidFill>
                <a:latin typeface="Dauphin" pitchFamily="18" charset="0"/>
              </a:rPr>
              <a:t>Entwurf einer Verfassung</a:t>
            </a:r>
            <a:br>
              <a:rPr lang="de-DE" sz="2800">
                <a:solidFill>
                  <a:schemeClr val="tx1"/>
                </a:solidFill>
                <a:latin typeface="Dauphin" pitchFamily="18" charset="0"/>
              </a:rPr>
            </a:br>
            <a:r>
              <a:rPr lang="de-DE" sz="2800">
                <a:solidFill>
                  <a:schemeClr val="tx1"/>
                </a:solidFill>
                <a:latin typeface="Dauphin" pitchFamily="18" charset="0"/>
              </a:rPr>
              <a:t>für das Kaisertum Österreich</a:t>
            </a:r>
            <a:r>
              <a:rPr lang="de-DE" sz="2800">
                <a:solidFill>
                  <a:schemeClr val="tx1"/>
                </a:solidFill>
              </a:rPr>
              <a:t/>
            </a:r>
            <a:br>
              <a:rPr lang="de-DE" sz="2800">
                <a:solidFill>
                  <a:schemeClr val="tx1"/>
                </a:solidFill>
              </a:rPr>
            </a:br>
            <a:endParaRPr lang="de-DE" sz="280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42237" cy="4572000"/>
          </a:xfrm>
        </p:spPr>
        <p:txBody>
          <a:bodyPr/>
          <a:lstStyle/>
          <a:p>
            <a:r>
              <a:rPr lang="de-DE" sz="1800" dirty="0"/>
              <a:t>Entwurf des Österreichischen Reichstages, </a:t>
            </a:r>
            <a:r>
              <a:rPr lang="de-DE" sz="2000" dirty="0"/>
              <a:t>welcher in der Zeit vom 22. Juli 1848 bis 4. März 1849 getagt hat, zuerst in Wien, ab dem 22. November 1848 in </a:t>
            </a:r>
            <a:r>
              <a:rPr lang="de-DE" sz="2000" dirty="0" err="1"/>
              <a:t>Kremsier</a:t>
            </a:r>
            <a:r>
              <a:rPr lang="de-DE" sz="2000" dirty="0"/>
              <a:t> (</a:t>
            </a:r>
            <a:r>
              <a:rPr lang="de-DE" sz="2000" dirty="0" err="1"/>
              <a:t>Mgft</a:t>
            </a:r>
            <a:r>
              <a:rPr lang="de-DE" sz="2000" dirty="0"/>
              <a:t>. Mähren) - sogenannte "</a:t>
            </a:r>
            <a:r>
              <a:rPr lang="de-DE" sz="2000" dirty="0" err="1"/>
              <a:t>Kremsier</a:t>
            </a:r>
            <a:r>
              <a:rPr lang="de-DE" sz="2000" dirty="0"/>
              <a:t> Entwurf“</a:t>
            </a:r>
          </a:p>
          <a:p>
            <a:r>
              <a:rPr lang="de-DE" sz="2000" dirty="0"/>
              <a:t>Enthielt Grundrechte, Föderalisierung und Nationalisierung</a:t>
            </a:r>
            <a:endParaRPr lang="de-DE" dirty="0"/>
          </a:p>
          <a:p>
            <a:r>
              <a:rPr lang="de-DE" sz="2000" dirty="0"/>
              <a:t>Im </a:t>
            </a:r>
            <a:r>
              <a:rPr lang="de-DE" sz="2000" dirty="0" err="1"/>
              <a:t>Ausschußentwurf</a:t>
            </a:r>
            <a:r>
              <a:rPr lang="de-DE" sz="2000" dirty="0"/>
              <a:t> war hier auch der Satz: "Alle Staatsgewalten gehen vom Volke aus." zu finden, doch </a:t>
            </a:r>
            <a:r>
              <a:rPr lang="de-DE" sz="2000" dirty="0" err="1"/>
              <a:t>mußte</a:t>
            </a:r>
            <a:r>
              <a:rPr lang="de-DE" sz="2000" dirty="0"/>
              <a:t> dieser in der Endberatung gestrichen werden.</a:t>
            </a:r>
          </a:p>
          <a:p>
            <a:pPr>
              <a:buFont typeface="Monotype Sorts" pitchFamily="2" charset="2"/>
              <a:buNone/>
            </a:pPr>
            <a:endParaRPr lang="de-DE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de-DE" sz="2000" dirty="0">
                <a:solidFill>
                  <a:srgbClr val="FF0000"/>
                </a:solidFill>
                <a:latin typeface="Times New Roman" pitchFamily="18" charset="0"/>
              </a:rPr>
              <a:t>Wurde von Kaiser Franz Josef (seit 2. Dezember 1848 neuer Monarch)</a:t>
            </a:r>
          </a:p>
          <a:p>
            <a:pPr algn="ctr">
              <a:buFont typeface="Monotype Sorts" pitchFamily="2" charset="2"/>
              <a:buNone/>
            </a:pPr>
            <a:r>
              <a:rPr lang="de-DE" sz="2000" dirty="0">
                <a:solidFill>
                  <a:srgbClr val="FF0000"/>
                </a:solidFill>
                <a:latin typeface="Times New Roman" pitchFamily="18" charset="0"/>
              </a:rPr>
              <a:t>im Manifest vom 4. März 1849 abgelehnt. Der Kaiser erließ darauf eine neue Verfassung ("Oktroyierte Märzverfassung"), die ein Vetorecht und ein Notverordnungsrecht des Kaisers enthielt.</a:t>
            </a:r>
          </a:p>
          <a:p>
            <a:pPr>
              <a:buFont typeface="Monotype Sorts" pitchFamily="2" charset="2"/>
              <a:buNone/>
            </a:pPr>
            <a:endParaRPr lang="de-DE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sz="4000" b="1" dirty="0" smtClean="0">
              <a:effectLst/>
            </a:endParaRPr>
          </a:p>
          <a:p>
            <a:pPr algn="ctr">
              <a:buNone/>
            </a:pPr>
            <a:r>
              <a:rPr lang="de-DE" sz="4000" b="1" dirty="0" smtClean="0">
                <a:effectLst/>
              </a:rPr>
              <a:t>KISS</a:t>
            </a:r>
          </a:p>
          <a:p>
            <a:pPr algn="ctr">
              <a:buNone/>
            </a:pPr>
            <a:r>
              <a:rPr lang="de-DE" sz="4000" b="1" dirty="0" smtClean="0">
                <a:effectLst/>
              </a:rPr>
              <a:t>Keep </a:t>
            </a:r>
            <a:r>
              <a:rPr lang="de-DE" sz="4000" b="1" dirty="0" err="1" smtClean="0">
                <a:effectLst/>
              </a:rPr>
              <a:t>it</a:t>
            </a:r>
            <a:r>
              <a:rPr lang="de-DE" sz="4000" b="1" dirty="0" smtClean="0">
                <a:effectLst/>
              </a:rPr>
              <a:t> </a:t>
            </a:r>
            <a:r>
              <a:rPr lang="de-DE" sz="4000" b="1" dirty="0" err="1" smtClean="0">
                <a:effectLst/>
              </a:rPr>
              <a:t>short</a:t>
            </a:r>
            <a:r>
              <a:rPr lang="de-DE" sz="4000" b="1" dirty="0" smtClean="0">
                <a:effectLst/>
              </a:rPr>
              <a:t> </a:t>
            </a:r>
            <a:r>
              <a:rPr lang="de-DE" sz="4000" b="1" dirty="0" err="1" smtClean="0">
                <a:effectLst/>
              </a:rPr>
              <a:t>and</a:t>
            </a:r>
            <a:r>
              <a:rPr lang="de-DE" sz="4000" b="1" dirty="0" smtClean="0">
                <a:effectLst/>
              </a:rPr>
              <a:t> simple!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 II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Illustrationen</a:t>
            </a:r>
          </a:p>
          <a:p>
            <a:r>
              <a:rPr lang="de-AT" dirty="0" smtClean="0"/>
              <a:t>KISS</a:t>
            </a:r>
          </a:p>
          <a:p>
            <a:r>
              <a:rPr lang="de-AT" dirty="0" smtClean="0"/>
              <a:t>Beispiele</a:t>
            </a:r>
          </a:p>
          <a:p>
            <a:r>
              <a:rPr lang="de-AT" dirty="0" smtClean="0"/>
              <a:t>Zusammenfassung</a:t>
            </a:r>
            <a:endParaRPr lang="de-A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 smtClean="0"/>
              <a:t>Organisation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klare Einleitung mit Überblick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1- 5 Inhalte pro Folie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de-DE" dirty="0" smtClean="0"/>
              <a:t>Details nur im begleitenden Handout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zusammen-fassende Schlussfolie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PowerPoint braucht Sprache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PowerPoint braucht rhetorische Stilmittel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de-DE" dirty="0" smtClean="0"/>
              <a:t>PowerPoint braucht Zeit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Fragen können sofort beantwortet werden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 smtClean="0"/>
              <a:t>Präsentation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klare Aussagen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positive Aussagen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de-DE" dirty="0" smtClean="0"/>
              <a:t>Gesicht zu den Schüler/innen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neutrale Hand-</a:t>
            </a:r>
            <a:r>
              <a:rPr lang="de-DE" dirty="0" err="1" smtClean="0"/>
              <a:t>haltung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 smtClean="0"/>
              <a:t>Aufbau der Folien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1185858"/>
          </a:xfrm>
        </p:spPr>
        <p:txBody>
          <a:bodyPr/>
          <a:lstStyle/>
          <a:p>
            <a:r>
              <a:rPr lang="de-DE" dirty="0" smtClean="0"/>
              <a:t>kurze Titel / wenig Text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1328734"/>
          </a:xfrm>
        </p:spPr>
        <p:txBody>
          <a:bodyPr/>
          <a:lstStyle/>
          <a:p>
            <a:r>
              <a:rPr lang="de-DE" dirty="0" smtClean="0"/>
              <a:t>Druckbuchstaben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de-DE" dirty="0" smtClean="0"/>
              <a:t>entweder Sätze oder Stichworte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richtige Recht-</a:t>
            </a:r>
            <a:r>
              <a:rPr lang="de-DE" dirty="0" err="1" smtClean="0"/>
              <a:t>schreibung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dirty="0" smtClean="0"/>
              <a:t>Illustrationen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Einfache/keine Verzierungen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DE" dirty="0" smtClean="0"/>
              <a:t>ruhige Einblendungen und Übergänge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de-DE" dirty="0" smtClean="0"/>
              <a:t>Bilder und Grafiken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wenige Farben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Wichtigste Regel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sz="4000" b="1" dirty="0" smtClean="0">
              <a:effectLst/>
            </a:endParaRPr>
          </a:p>
          <a:p>
            <a:pPr algn="ctr">
              <a:buNone/>
            </a:pPr>
            <a:r>
              <a:rPr lang="de-DE" sz="4000" b="1" dirty="0" smtClean="0">
                <a:effectLst/>
              </a:rPr>
              <a:t>KISS</a:t>
            </a:r>
          </a:p>
          <a:p>
            <a:pPr algn="ctr">
              <a:buNone/>
            </a:pPr>
            <a:r>
              <a:rPr lang="de-DE" sz="4000" b="1" dirty="0" smtClean="0">
                <a:effectLst/>
              </a:rPr>
              <a:t>Keep </a:t>
            </a:r>
            <a:r>
              <a:rPr lang="de-DE" sz="4000" b="1" dirty="0" err="1" smtClean="0">
                <a:effectLst/>
              </a:rPr>
              <a:t>it</a:t>
            </a:r>
            <a:r>
              <a:rPr lang="de-DE" sz="4000" b="1" dirty="0" smtClean="0">
                <a:effectLst/>
              </a:rPr>
              <a:t> </a:t>
            </a:r>
            <a:r>
              <a:rPr lang="de-DE" sz="4000" b="1" dirty="0" err="1" smtClean="0">
                <a:effectLst/>
              </a:rPr>
              <a:t>short</a:t>
            </a:r>
            <a:r>
              <a:rPr lang="de-DE" sz="4000" b="1" dirty="0" smtClean="0">
                <a:effectLst/>
              </a:rPr>
              <a:t> </a:t>
            </a:r>
            <a:r>
              <a:rPr lang="de-DE" sz="4000" b="1" dirty="0" err="1" smtClean="0">
                <a:effectLst/>
              </a:rPr>
              <a:t>and</a:t>
            </a:r>
            <a:r>
              <a:rPr lang="de-DE" sz="4000" b="1" dirty="0" smtClean="0">
                <a:effectLst/>
              </a:rPr>
              <a:t> simple!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360</Words>
  <Application>Microsoft Office PowerPoint</Application>
  <PresentationFormat>Bildschirmpräsentation (4:3)</PresentationFormat>
  <Paragraphs>109</Paragraphs>
  <Slides>25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Haemera</vt:lpstr>
      <vt:lpstr>PowerPoint im Unterricht  allgemeine Regeln</vt:lpstr>
      <vt:lpstr>Inhalt I</vt:lpstr>
      <vt:lpstr>Inhalt II</vt:lpstr>
      <vt:lpstr>Organisation</vt:lpstr>
      <vt:lpstr>Ablauf</vt:lpstr>
      <vt:lpstr>Präsentation</vt:lpstr>
      <vt:lpstr>Aufbau der Folien</vt:lpstr>
      <vt:lpstr>Illustrationen</vt:lpstr>
      <vt:lpstr>Wichtigste Regel</vt:lpstr>
      <vt:lpstr>PowerPoint im Unterricht  Vor- und Nachteile</vt:lpstr>
      <vt:lpstr>Vorteile</vt:lpstr>
      <vt:lpstr>Nachteile</vt:lpstr>
      <vt:lpstr>PowerPoint im Unterricht  Beispiele</vt:lpstr>
      <vt:lpstr>Folie 14</vt:lpstr>
      <vt:lpstr>Folie 15</vt:lpstr>
      <vt:lpstr>Eisenbahnen in Europa</vt:lpstr>
      <vt:lpstr>Diktaturen in Europa</vt:lpstr>
      <vt:lpstr>Das Lehenswesen im Mittelalter</vt:lpstr>
      <vt:lpstr>Das System des Merkantilismus</vt:lpstr>
      <vt:lpstr>Folie 20</vt:lpstr>
      <vt:lpstr>Challenger Disaster</vt:lpstr>
      <vt:lpstr>Folie 22</vt:lpstr>
      <vt:lpstr>Folie 23</vt:lpstr>
      <vt:lpstr>Entwurf einer Verfassung für das Kaisertum Österreich </vt:lpstr>
      <vt:lpstr>Zusammenfassung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im Unterricht  allgemeine Regeln</dc:title>
  <dc:creator>Robert Beier</dc:creator>
  <cp:lastModifiedBy>Robert Beier</cp:lastModifiedBy>
  <cp:revision>3</cp:revision>
  <dcterms:created xsi:type="dcterms:W3CDTF">2013-04-16T06:46:27Z</dcterms:created>
  <dcterms:modified xsi:type="dcterms:W3CDTF">2013-04-16T06:52:34Z</dcterms:modified>
</cp:coreProperties>
</file>