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49" r:id="rId2"/>
    <p:sldId id="663" r:id="rId3"/>
    <p:sldId id="664" r:id="rId4"/>
    <p:sldId id="665" r:id="rId5"/>
    <p:sldId id="668" r:id="rId6"/>
    <p:sldId id="667" r:id="rId7"/>
    <p:sldId id="669" r:id="rId8"/>
    <p:sldId id="666" r:id="rId9"/>
    <p:sldId id="670" r:id="rId10"/>
    <p:sldId id="527" r:id="rId11"/>
    <p:sldId id="526" r:id="rId12"/>
    <p:sldId id="671" r:id="rId13"/>
    <p:sldId id="538" r:id="rId14"/>
    <p:sldId id="672" r:id="rId15"/>
  </p:sldIdLst>
  <p:sldSz cx="9144000" cy="6858000" type="screen4x3"/>
  <p:notesSz cx="10234613" cy="70993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194E9A5-C994-4C24-8A5A-CD4CB19850DC}">
          <p14:sldIdLst>
            <p14:sldId id="349"/>
            <p14:sldId id="663"/>
            <p14:sldId id="664"/>
            <p14:sldId id="665"/>
            <p14:sldId id="668"/>
            <p14:sldId id="667"/>
            <p14:sldId id="669"/>
            <p14:sldId id="666"/>
            <p14:sldId id="670"/>
            <p14:sldId id="527"/>
            <p14:sldId id="526"/>
            <p14:sldId id="671"/>
            <p14:sldId id="538"/>
            <p14:sldId id="6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C301"/>
    <a:srgbClr val="D60093"/>
    <a:srgbClr val="86F616"/>
    <a:srgbClr val="A30DA7"/>
    <a:srgbClr val="8810A0"/>
    <a:srgbClr val="0041C4"/>
    <a:srgbClr val="F8A602"/>
    <a:srgbClr val="CDFB9F"/>
    <a:srgbClr val="D3FCAA"/>
    <a:srgbClr val="A1F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36" autoAdjust="0"/>
    <p:restoredTop sz="94434" autoAdjust="0"/>
  </p:normalViewPr>
  <p:slideViewPr>
    <p:cSldViewPr>
      <p:cViewPr varScale="1">
        <p:scale>
          <a:sx n="38" d="100"/>
          <a:sy n="38" d="100"/>
        </p:scale>
        <p:origin x="964" y="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8" cy="35619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797247" y="0"/>
            <a:ext cx="4434998" cy="35619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F73212E-0D19-4FF1-9801-BC91E0E42181}" type="datetimeFigureOut">
              <a:rPr lang="de-AT" smtClean="0"/>
              <a:t>13.10.2020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743104"/>
            <a:ext cx="4434998" cy="35619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797247" y="6743104"/>
            <a:ext cx="4434998" cy="35619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06EA6508-BABB-4A45-86D3-49D03451E66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6913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797247" y="0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1F283BB5-0B0D-494A-BC94-5B368DAA96AC}" type="datetimeFigureOut">
              <a:rPr lang="de-AT"/>
              <a:pPr>
                <a:defRPr/>
              </a:pPr>
              <a:t>13.10.2020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533400"/>
            <a:ext cx="3548063" cy="2660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23462" y="3372167"/>
            <a:ext cx="8187690" cy="3194685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6743103"/>
            <a:ext cx="4434998" cy="35496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97247" y="6743103"/>
            <a:ext cx="4434998" cy="35496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59C63ECB-4670-4E21-9520-5E9236AFCFA4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041476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2A0C89-5BF2-446C-859C-185F22CE5AEC}" type="slidenum">
              <a:rPr lang="de-AT" smtClean="0"/>
              <a:pPr/>
              <a:t>1</a:t>
            </a:fld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AT"/>
              <a:t>2015-03-28</a:t>
            </a:r>
          </a:p>
        </p:txBody>
      </p:sp>
    </p:spTree>
    <p:extLst>
      <p:ext uri="{BB962C8B-B14F-4D97-AF65-F5344CB8AC3E}">
        <p14:creationId xmlns:p14="http://schemas.microsoft.com/office/powerpoint/2010/main" val="2968698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:\Institute\Medienpaedagogik\Layout\Bilder\_PH\Logo_1zeil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33375"/>
            <a:ext cx="8569325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0" y="6545263"/>
            <a:ext cx="9144000" cy="36036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2117035" y="2463031"/>
            <a:ext cx="6445830" cy="1470025"/>
          </a:xfrm>
          <a:prstGeom prst="rect">
            <a:avLst/>
          </a:prstGeom>
        </p:spPr>
        <p:txBody>
          <a:bodyPr/>
          <a:lstStyle>
            <a:lvl1pPr algn="l">
              <a:defRPr sz="40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2117034" y="4052664"/>
            <a:ext cx="5655365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592888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>
                    <a:lumMod val="7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2B53D186-0E1B-4719-8B28-CE0C58DC1477}" type="datetime1">
              <a:rPr lang="de-AT"/>
              <a:pPr>
                <a:defRPr/>
              </a:pPr>
              <a:t>13.10.2020</a:t>
            </a:fld>
            <a:endParaRPr lang="de-AT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00338" y="6592888"/>
            <a:ext cx="3743325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>
                    <a:lumMod val="7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de-AT"/>
              <a:t>INSTITUT FÜR XXX | Ihr Name</a:t>
            </a:r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592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BFBFB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DB0E13E8-28A0-499C-BA1B-86EB3F512DD3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355377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:\Institute\Medienpaedagogik\Layout\Bilder\_PH\Logo_1zeil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578"/>
          <a:stretch>
            <a:fillRect/>
          </a:stretch>
        </p:blipFill>
        <p:spPr bwMode="auto">
          <a:xfrm>
            <a:off x="319088" y="333375"/>
            <a:ext cx="1084262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0" y="6545263"/>
            <a:ext cx="9144000" cy="36036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75656" y="260350"/>
            <a:ext cx="7223962" cy="106613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="1">
                <a:solidFill>
                  <a:srgbClr val="002060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12" name="Inhaltsplatzhalt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592888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>
                    <a:lumMod val="7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00FADEB9-2A97-42AC-932C-3F9BB550C711}" type="datetime1">
              <a:rPr lang="de-AT"/>
              <a:pPr>
                <a:defRPr/>
              </a:pPr>
              <a:t>13.10.2020</a:t>
            </a:fld>
            <a:endParaRPr lang="de-AT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700338" y="6592888"/>
            <a:ext cx="3743325" cy="365125"/>
          </a:xfrm>
          <a:prstGeom prst="rect">
            <a:avLst/>
          </a:prstGeom>
        </p:spPr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bg1">
                    <a:lumMod val="75000"/>
                  </a:schemeClr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de-AT"/>
              <a:t>INSTITUT FÜR XXX | Ihr Name</a:t>
            </a:r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592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BFBFB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BC3F8384-2A6C-4FF2-82E9-2A53A70035F9}" type="slidenum">
              <a:rPr lang="de-AT" altLang="de-DE"/>
              <a:pPr/>
              <a:t>‹Nr.›</a:t>
            </a:fld>
            <a:endParaRPr lang="de-AT" altLang="de-DE"/>
          </a:p>
        </p:txBody>
      </p:sp>
    </p:spTree>
    <p:extLst>
      <p:ext uri="{BB962C8B-B14F-4D97-AF65-F5344CB8AC3E}">
        <p14:creationId xmlns:p14="http://schemas.microsoft.com/office/powerpoint/2010/main" val="262114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65E62-18FF-4A89-BDBC-87745CE71143}" type="slidenum">
              <a:rPr lang="de-AT" smtClean="0"/>
              <a:t>1</a:t>
            </a:fld>
            <a:endParaRPr lang="de-AT" dirty="0"/>
          </a:p>
        </p:txBody>
      </p:sp>
      <p:sp>
        <p:nvSpPr>
          <p:cNvPr id="20" name="Titel 1"/>
          <p:cNvSpPr txBox="1">
            <a:spLocks/>
          </p:cNvSpPr>
          <p:nvPr/>
        </p:nvSpPr>
        <p:spPr>
          <a:xfrm rot="16200000">
            <a:off x="-1652392" y="30009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54BA0E"/>
                </a:solidFill>
                <a:latin typeface="Century Gothic" pitchFamily="34" charset="0"/>
              </a:rPr>
              <a:t>RAUM            </a:t>
            </a:r>
            <a:r>
              <a:rPr lang="de-AT" dirty="0">
                <a:latin typeface="Century Gothic" pitchFamily="34" charset="0"/>
              </a:rPr>
              <a:t>WS 2020/21</a:t>
            </a:r>
          </a:p>
          <a:p>
            <a:pPr>
              <a:defRPr/>
            </a:pPr>
            <a:r>
              <a:rPr lang="de-AT" sz="1200" dirty="0">
                <a:latin typeface="Century Gothic" pitchFamily="34" charset="0"/>
              </a:rPr>
              <a:t> </a:t>
            </a:r>
            <a:endParaRPr lang="de-AT" sz="100" dirty="0">
              <a:latin typeface="Century Gothic" pitchFamily="34" charset="0"/>
            </a:endParaRPr>
          </a:p>
        </p:txBody>
      </p:sp>
      <p:sp>
        <p:nvSpPr>
          <p:cNvPr id="27" name="Titel 1"/>
          <p:cNvSpPr txBox="1">
            <a:spLocks/>
          </p:cNvSpPr>
          <p:nvPr/>
        </p:nvSpPr>
        <p:spPr>
          <a:xfrm>
            <a:off x="1070726" y="4149003"/>
            <a:ext cx="7905514" cy="2220820"/>
          </a:xfrm>
          <a:prstGeom prst="rect">
            <a:avLst/>
          </a:prstGeom>
        </p:spPr>
        <p:txBody>
          <a:bodyPr anchor="ctr"/>
          <a:lstStyle/>
          <a:p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Partizipative  Handlungskompetenz</a:t>
            </a:r>
          </a:p>
        </p:txBody>
      </p:sp>
      <p:sp>
        <p:nvSpPr>
          <p:cNvPr id="31" name="Foliennummernplatzhalter 9"/>
          <p:cNvSpPr txBox="1">
            <a:spLocks/>
          </p:cNvSpPr>
          <p:nvPr/>
        </p:nvSpPr>
        <p:spPr>
          <a:xfrm>
            <a:off x="6705600" y="67452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rgbClr val="BFBFBF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9pPr>
          </a:lstStyle>
          <a:p>
            <a:fld id="{1910629B-E26F-426A-9D2C-D026C3671AFC}" type="slidenum">
              <a:rPr lang="de-AT" smtClean="0"/>
              <a:pPr/>
              <a:t>1</a:t>
            </a:fld>
            <a:endParaRPr lang="de-AT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E923C80A-8358-4394-B87E-4F96667D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00338" y="6592888"/>
            <a:ext cx="3743325" cy="365125"/>
          </a:xfrm>
        </p:spPr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</p:spTree>
    <p:extLst>
      <p:ext uri="{BB962C8B-B14F-4D97-AF65-F5344CB8AC3E}">
        <p14:creationId xmlns:p14="http://schemas.microsoft.com/office/powerpoint/2010/main" val="325263501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 rot="16200000">
            <a:off x="-1804792" y="28485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1763688" y="272015"/>
            <a:ext cx="8157073" cy="981665"/>
          </a:xfrm>
          <a:prstGeom prst="rect">
            <a:avLst/>
          </a:prstGeom>
        </p:spPr>
        <p:txBody>
          <a:bodyPr anchor="ctr"/>
          <a:lstStyle/>
          <a:p>
            <a:r>
              <a:rPr lang="de-AT" sz="4950" b="1" dirty="0">
                <a:solidFill>
                  <a:srgbClr val="46C301"/>
                </a:solidFill>
                <a:latin typeface="Century Gothic" panose="020B0502020202020204" pitchFamily="34" charset="0"/>
              </a:rPr>
              <a:t>Raum ist ……</a:t>
            </a: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 rot="16200000">
            <a:off x="-2277108" y="3541684"/>
            <a:ext cx="5396136" cy="706272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  <a:r>
              <a:rPr lang="de-AT" b="1" dirty="0">
                <a:solidFill>
                  <a:srgbClr val="54BA0E"/>
                </a:solidFill>
                <a:latin typeface="Century Gothic" pitchFamily="34" charset="0"/>
              </a:rPr>
              <a:t> </a:t>
            </a:r>
            <a:r>
              <a:rPr lang="de-AT" sz="1200" dirty="0">
                <a:latin typeface="Century Gothic" pitchFamily="34" charset="0"/>
              </a:rPr>
              <a:t> </a:t>
            </a:r>
            <a:endParaRPr lang="de-AT" sz="100" dirty="0">
              <a:latin typeface="Century Gothic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BC51BF5-5CF7-4EFD-822C-176D5909F4F3}"/>
              </a:ext>
            </a:extLst>
          </p:cNvPr>
          <p:cNvSpPr txBox="1"/>
          <p:nvPr/>
        </p:nvSpPr>
        <p:spPr>
          <a:xfrm>
            <a:off x="559027" y="1078664"/>
            <a:ext cx="858497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>
                <a:solidFill>
                  <a:srgbClr val="46C301"/>
                </a:solidFill>
              </a:rPr>
              <a:t>…..</a:t>
            </a:r>
            <a:r>
              <a:rPr lang="de-AT" sz="2400" dirty="0"/>
              <a:t> NICHT nur ein ORT im geografischen Sinn.</a:t>
            </a:r>
          </a:p>
          <a:p>
            <a:endParaRPr lang="de-AT" sz="2400" dirty="0"/>
          </a:p>
          <a:p>
            <a:r>
              <a:rPr lang="de-AT" sz="2400" dirty="0">
                <a:solidFill>
                  <a:srgbClr val="46C301"/>
                </a:solidFill>
              </a:rPr>
              <a:t>…….</a:t>
            </a:r>
            <a:r>
              <a:rPr lang="de-AT" sz="2400" dirty="0"/>
              <a:t> NICHT nur fixe „</a:t>
            </a:r>
            <a:r>
              <a:rPr lang="de-AT" sz="2400" dirty="0" err="1"/>
              <a:t>Dingwelt</a:t>
            </a:r>
            <a:r>
              <a:rPr lang="de-AT" sz="2400" dirty="0"/>
              <a:t>“.</a:t>
            </a:r>
          </a:p>
          <a:p>
            <a:endParaRPr lang="de-AT" sz="2400" dirty="0"/>
          </a:p>
          <a:p>
            <a:r>
              <a:rPr lang="de-AT" sz="2400" dirty="0">
                <a:solidFill>
                  <a:srgbClr val="46C301"/>
                </a:solidFill>
              </a:rPr>
              <a:t>…… </a:t>
            </a:r>
            <a:r>
              <a:rPr lang="de-AT" sz="2400" dirty="0"/>
              <a:t> sozialer Raum.</a:t>
            </a:r>
          </a:p>
          <a:p>
            <a:endParaRPr lang="de-AT" sz="2400" dirty="0"/>
          </a:p>
          <a:p>
            <a:r>
              <a:rPr lang="de-AT" sz="2400" dirty="0">
                <a:solidFill>
                  <a:srgbClr val="00B050"/>
                </a:solidFill>
              </a:rPr>
              <a:t>……</a:t>
            </a:r>
            <a:r>
              <a:rPr lang="de-AT" sz="2400" dirty="0"/>
              <a:t>  gesellschaftlicher und menschlicher Handlungsraum.</a:t>
            </a:r>
          </a:p>
          <a:p>
            <a:endParaRPr lang="de-AT" sz="2400" dirty="0"/>
          </a:p>
          <a:p>
            <a:r>
              <a:rPr lang="de-AT" sz="2400" dirty="0">
                <a:solidFill>
                  <a:srgbClr val="00B050"/>
                </a:solidFill>
              </a:rPr>
              <a:t>……</a:t>
            </a:r>
            <a:r>
              <a:rPr lang="de-AT" sz="2400" dirty="0"/>
              <a:t>  u.U. erst das Ergebnis von sozialen Prozessen. </a:t>
            </a:r>
          </a:p>
          <a:p>
            <a:endParaRPr lang="de-AT" sz="2400" dirty="0"/>
          </a:p>
          <a:p>
            <a:r>
              <a:rPr lang="de-AT" sz="2400" dirty="0">
                <a:solidFill>
                  <a:srgbClr val="00B050"/>
                </a:solidFill>
              </a:rPr>
              <a:t>…… </a:t>
            </a:r>
            <a:r>
              <a:rPr lang="de-AT" sz="2400" dirty="0"/>
              <a:t> Anerkennung.</a:t>
            </a:r>
          </a:p>
          <a:p>
            <a:endParaRPr lang="de-AT" sz="2400" dirty="0"/>
          </a:p>
          <a:p>
            <a:r>
              <a:rPr lang="de-AT" sz="2400" dirty="0"/>
              <a:t>PARTIZIPATION = </a:t>
            </a:r>
            <a:r>
              <a:rPr lang="de-AT" sz="2400" dirty="0">
                <a:solidFill>
                  <a:srgbClr val="00B050"/>
                </a:solidFill>
              </a:rPr>
              <a:t>Die Fähigkeit eines Subjekts, sich im Raum den  Alltag zu erschließen, sodass eine Orientierung möglich wird. </a:t>
            </a:r>
          </a:p>
          <a:p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162935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 rot="16200000">
            <a:off x="-1804792" y="28485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228326" y="476672"/>
            <a:ext cx="6995826" cy="166199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51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Partizipation </a:t>
            </a:r>
          </a:p>
          <a:p>
            <a:r>
              <a:rPr lang="de-AT" sz="51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in der Bildungstheorie</a:t>
            </a:r>
            <a:endParaRPr lang="de-AT" sz="5100" dirty="0">
              <a:solidFill>
                <a:srgbClr val="46C30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B8C861-1A5E-4DE4-ABEA-1CA2CA13D813}"/>
              </a:ext>
            </a:extLst>
          </p:cNvPr>
          <p:cNvSpPr txBox="1">
            <a:spLocks/>
          </p:cNvSpPr>
          <p:nvPr/>
        </p:nvSpPr>
        <p:spPr>
          <a:xfrm rot="16200000">
            <a:off x="-2028898" y="3373437"/>
            <a:ext cx="4809188" cy="615744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3ED7D4D-660C-4C04-83B5-C8777CECDEDC}"/>
              </a:ext>
            </a:extLst>
          </p:cNvPr>
          <p:cNvSpPr txBox="1"/>
          <p:nvPr/>
        </p:nvSpPr>
        <p:spPr>
          <a:xfrm>
            <a:off x="998673" y="2175941"/>
            <a:ext cx="3240360" cy="42473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dirty="0"/>
              <a:t>John Dewey, 1930</a:t>
            </a:r>
          </a:p>
          <a:p>
            <a:endParaRPr lang="de-AT" dirty="0"/>
          </a:p>
          <a:p>
            <a:r>
              <a:rPr lang="de-AT" dirty="0"/>
              <a:t>Lernen = aktives </a:t>
            </a:r>
            <a:r>
              <a:rPr lang="de-AT" b="1" dirty="0">
                <a:solidFill>
                  <a:srgbClr val="46C301"/>
                </a:solidFill>
              </a:rPr>
              <a:t>Ändern </a:t>
            </a:r>
          </a:p>
          <a:p>
            <a:r>
              <a:rPr lang="de-AT" b="1" dirty="0">
                <a:solidFill>
                  <a:srgbClr val="46C301"/>
                </a:solidFill>
              </a:rPr>
              <a:t>des Selbst-Welt-Verhältnis</a:t>
            </a:r>
          </a:p>
          <a:p>
            <a:endParaRPr lang="de-AT" dirty="0"/>
          </a:p>
          <a:p>
            <a:r>
              <a:rPr lang="de-AT" b="1" dirty="0">
                <a:solidFill>
                  <a:srgbClr val="46C301"/>
                </a:solidFill>
              </a:rPr>
              <a:t>Breite Palette </a:t>
            </a:r>
            <a:r>
              <a:rPr lang="de-AT" dirty="0"/>
              <a:t>an partizipatorischen Handlungen! Identitätsbildung!</a:t>
            </a:r>
          </a:p>
          <a:p>
            <a:endParaRPr lang="de-AT" dirty="0"/>
          </a:p>
          <a:p>
            <a:r>
              <a:rPr lang="de-AT" b="1" dirty="0">
                <a:solidFill>
                  <a:srgbClr val="46C301"/>
                </a:solidFill>
              </a:rPr>
              <a:t>Selbstbestimmung</a:t>
            </a:r>
            <a:r>
              <a:rPr lang="de-AT" dirty="0"/>
              <a:t> als höchste Ausprägung von Partizipation endet dort, wo Selbstbestimmung anderer beginnt.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7D49C2A-33F1-40C0-8A94-C79E6DE0314F}"/>
              </a:ext>
            </a:extLst>
          </p:cNvPr>
          <p:cNvSpPr txBox="1"/>
          <p:nvPr/>
        </p:nvSpPr>
        <p:spPr>
          <a:xfrm>
            <a:off x="4823483" y="2189068"/>
            <a:ext cx="324036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dirty="0"/>
              <a:t>Deci &amp; Ryan, 2002</a:t>
            </a:r>
          </a:p>
          <a:p>
            <a:endParaRPr lang="de-AT" dirty="0"/>
          </a:p>
          <a:p>
            <a:r>
              <a:rPr lang="de-AT" dirty="0"/>
              <a:t>Theory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self</a:t>
            </a:r>
            <a:r>
              <a:rPr lang="de-AT" dirty="0"/>
              <a:t>-determination</a:t>
            </a:r>
          </a:p>
          <a:p>
            <a:endParaRPr lang="de-AT" dirty="0"/>
          </a:p>
          <a:p>
            <a:r>
              <a:rPr lang="de-AT" dirty="0"/>
              <a:t>Selbstbestimmung stärkt Motivation!		</a:t>
            </a:r>
          </a:p>
          <a:p>
            <a:endParaRPr lang="de-AT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BD575AB-BA9E-4A5C-9B74-462B65327559}"/>
              </a:ext>
            </a:extLst>
          </p:cNvPr>
          <p:cNvSpPr txBox="1"/>
          <p:nvPr/>
        </p:nvSpPr>
        <p:spPr>
          <a:xfrm>
            <a:off x="4757484" y="4428113"/>
            <a:ext cx="324036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dirty="0"/>
              <a:t>Peschel, 2006x</a:t>
            </a:r>
          </a:p>
          <a:p>
            <a:endParaRPr lang="de-AT" dirty="0"/>
          </a:p>
          <a:p>
            <a:r>
              <a:rPr lang="de-AT" dirty="0"/>
              <a:t>Geöffneter Unterricht </a:t>
            </a:r>
          </a:p>
          <a:p>
            <a:r>
              <a:rPr lang="de-AT" dirty="0"/>
              <a:t>Stufenweise Öffnung!</a:t>
            </a:r>
          </a:p>
          <a:p>
            <a:endParaRPr lang="de-AT" dirty="0"/>
          </a:p>
          <a:p>
            <a:r>
              <a:rPr lang="de-AT" dirty="0"/>
              <a:t>Selbstbestimmung stärkt Motivation!</a:t>
            </a:r>
          </a:p>
        </p:txBody>
      </p:sp>
    </p:spTree>
    <p:extLst>
      <p:ext uri="{BB962C8B-B14F-4D97-AF65-F5344CB8AC3E}">
        <p14:creationId xmlns:p14="http://schemas.microsoft.com/office/powerpoint/2010/main" val="1946068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 rot="16200000">
            <a:off x="-1804792" y="28485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1403648" y="-406"/>
            <a:ext cx="716009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51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Partizipation in der Praxis</a:t>
            </a:r>
            <a:endParaRPr lang="de-AT" sz="5100" dirty="0">
              <a:solidFill>
                <a:srgbClr val="46C30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B8C861-1A5E-4DE4-ABEA-1CA2CA13D813}"/>
              </a:ext>
            </a:extLst>
          </p:cNvPr>
          <p:cNvSpPr txBox="1">
            <a:spLocks/>
          </p:cNvSpPr>
          <p:nvPr/>
        </p:nvSpPr>
        <p:spPr>
          <a:xfrm rot="16200000">
            <a:off x="-2028898" y="3373437"/>
            <a:ext cx="4809188" cy="615744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</a:p>
          <a:p>
            <a:pPr algn="ctr">
              <a:defRPr/>
            </a:pP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Hansen, Knauer &amp; </a:t>
            </a:r>
            <a:r>
              <a:rPr lang="de-AT" b="1" dirty="0" err="1">
                <a:solidFill>
                  <a:srgbClr val="46C301"/>
                </a:solidFill>
                <a:latin typeface="Century Gothic" pitchFamily="34" charset="0"/>
              </a:rPr>
              <a:t>Sturzenhecker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, 2009</a:t>
            </a:r>
          </a:p>
          <a:p>
            <a:pPr algn="ctr">
              <a:defRPr/>
            </a:pPr>
            <a:endParaRPr lang="de-AT" b="1" dirty="0">
              <a:solidFill>
                <a:srgbClr val="46C301"/>
              </a:solidFill>
              <a:latin typeface="Century Gothic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3ED7D4D-660C-4C04-83B5-C8777CECDEDC}"/>
              </a:ext>
            </a:extLst>
          </p:cNvPr>
          <p:cNvSpPr txBox="1"/>
          <p:nvPr/>
        </p:nvSpPr>
        <p:spPr>
          <a:xfrm>
            <a:off x="740804" y="1705996"/>
            <a:ext cx="3783379" cy="36933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b="1" dirty="0"/>
              <a:t>Arbeit mit Kindern &amp; Jugendlichen</a:t>
            </a:r>
          </a:p>
          <a:p>
            <a:endParaRPr lang="de-A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ihnen etwas zutrauen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bereit sein, andere zu beteiligen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Macht aufgeben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Einstellung entwickeln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begleiten statt bevormunden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junge Menschen ernst nehmen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Aushandlungsprozesse aushalten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Konflikte/“Chaos“ aushalten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D7D49C2A-33F1-40C0-8A94-C79E6DE0314F}"/>
              </a:ext>
            </a:extLst>
          </p:cNvPr>
          <p:cNvSpPr txBox="1"/>
          <p:nvPr/>
        </p:nvSpPr>
        <p:spPr>
          <a:xfrm>
            <a:off x="4677053" y="876149"/>
            <a:ext cx="3783379" cy="45243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b="1" dirty="0"/>
              <a:t>Fragen, die man sich stellen sollte:</a:t>
            </a:r>
          </a:p>
          <a:p>
            <a:endParaRPr lang="de-A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Wie verändert sich meine Rolle, wenn Kinder mitentscheiden?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Welche Rechte gestehe ich Kindern zu?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Was mache ich, wenn die Kinder Dinge entscheiden, die mich mit betreffen und die mit meinen Interessen kollidieren?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dirty="0"/>
              <a:t>Welche Regeln dürfen mitentschieden werden (z.B. Handy im Schulgebäude, Hausschuhe, Unterrichtsablauf etc.)?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BD575AB-BA9E-4A5C-9B74-462B65327559}"/>
              </a:ext>
            </a:extLst>
          </p:cNvPr>
          <p:cNvSpPr txBox="1"/>
          <p:nvPr/>
        </p:nvSpPr>
        <p:spPr>
          <a:xfrm>
            <a:off x="729243" y="5535011"/>
            <a:ext cx="7893807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AT" dirty="0"/>
              <a:t>Was es braucht:</a:t>
            </a:r>
          </a:p>
          <a:p>
            <a:r>
              <a:rPr lang="de-AT" dirty="0"/>
              <a:t>Moderationskompetenzen, Mediationskompetenzen, Dialogfähigkeit, Begegnung auf gleicher Augenhöhe, demokratisches Aushandeln </a:t>
            </a:r>
          </a:p>
        </p:txBody>
      </p:sp>
    </p:spTree>
    <p:extLst>
      <p:ext uri="{BB962C8B-B14F-4D97-AF65-F5344CB8AC3E}">
        <p14:creationId xmlns:p14="http://schemas.microsoft.com/office/powerpoint/2010/main" val="1015040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Regina Atzwanger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 rot="16200000">
            <a:off x="-1804792" y="28485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 rot="16200000">
            <a:off x="-1758394" y="3170435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  <a:r>
              <a:rPr lang="de-AT" b="1" dirty="0">
                <a:solidFill>
                  <a:srgbClr val="54BA0E"/>
                </a:solidFill>
                <a:latin typeface="Century Gothic" pitchFamily="34" charset="0"/>
              </a:rPr>
              <a:t>            </a:t>
            </a:r>
            <a:r>
              <a:rPr lang="de-AT" dirty="0">
                <a:latin typeface="Century Gothic" pitchFamily="34" charset="0"/>
              </a:rPr>
              <a:t>WS 2020/21</a:t>
            </a:r>
          </a:p>
          <a:p>
            <a:pPr>
              <a:defRPr/>
            </a:pPr>
            <a:r>
              <a:rPr lang="de-AT" sz="1500" dirty="0">
                <a:latin typeface="Century Gothic" pitchFamily="34" charset="0"/>
              </a:rPr>
              <a:t>r</a:t>
            </a:r>
          </a:p>
          <a:p>
            <a:pPr>
              <a:defRPr/>
            </a:pPr>
            <a:r>
              <a:rPr lang="de-AT" sz="1200" dirty="0">
                <a:latin typeface="Century Gothic" pitchFamily="34" charset="0"/>
              </a:rPr>
              <a:t> </a:t>
            </a:r>
            <a:endParaRPr lang="de-AT" sz="100" dirty="0">
              <a:latin typeface="Century Gothic" pitchFamily="34" charset="0"/>
            </a:endParaRPr>
          </a:p>
        </p:txBody>
      </p:sp>
      <p:sp>
        <p:nvSpPr>
          <p:cNvPr id="8" name="Untertitel 2"/>
          <p:cNvSpPr txBox="1">
            <a:spLocks/>
          </p:cNvSpPr>
          <p:nvPr/>
        </p:nvSpPr>
        <p:spPr>
          <a:xfrm>
            <a:off x="1288131" y="265883"/>
            <a:ext cx="10311063" cy="5414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AT" sz="4800" b="1" dirty="0">
                <a:solidFill>
                  <a:srgbClr val="92D050"/>
                </a:solidFill>
                <a:latin typeface="Century Gothic" panose="020B0502020202020204" pitchFamily="34" charset="0"/>
              </a:rPr>
              <a:t>Partizipation  -  Vorteile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86288" y="1266037"/>
            <a:ext cx="3892918" cy="5098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baseline="30000" dirty="0">
                <a:latin typeface="Century Gothic" panose="020B0502020202020204" pitchFamily="34" charset="0"/>
              </a:rPr>
              <a:t>+ Problemnähe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+ Kreativitätspotential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+ größere Kapazität zur  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   Informationsverarbeitung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+ größere Koordinationsleistung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+ Lernchancen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+ günstiges soziales Klima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+ höhere Beteiligungsmotivation 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+ höheres </a:t>
            </a:r>
            <a:r>
              <a:rPr lang="de-AT" sz="2800" baseline="30000" dirty="0" err="1">
                <a:latin typeface="Century Gothic" panose="020B0502020202020204" pitchFamily="34" charset="0"/>
              </a:rPr>
              <a:t>Commitment</a:t>
            </a:r>
            <a:r>
              <a:rPr lang="de-AT" sz="2800" baseline="30000" dirty="0">
                <a:latin typeface="Century Gothic" panose="020B0502020202020204" pitchFamily="34" charset="0"/>
              </a:rPr>
              <a:t> 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  (Selbstverpflichtung)</a:t>
            </a:r>
          </a:p>
          <a:p>
            <a:endParaRPr lang="de-AT" sz="1600" baseline="3000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r>
              <a:rPr lang="de-AT" sz="2400" baseline="30000" dirty="0">
                <a:solidFill>
                  <a:srgbClr val="FF0000"/>
                </a:solidFill>
                <a:latin typeface="Century Gothic" panose="020B0502020202020204" pitchFamily="34" charset="0"/>
              </a:rPr>
              <a:t>vgl. Markus Werthebach, </a:t>
            </a:r>
          </a:p>
          <a:p>
            <a:endParaRPr lang="de-AT" sz="2800" baseline="30000" dirty="0">
              <a:latin typeface="Century Gothic" panose="020B0502020202020204" pitchFamily="34" charset="0"/>
            </a:endParaRP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+</a:t>
            </a:r>
            <a:r>
              <a:rPr lang="de-AT" sz="2800" dirty="0">
                <a:latin typeface="Century Gothic" panose="020B0502020202020204" pitchFamily="34" charset="0"/>
              </a:rPr>
              <a:t> </a:t>
            </a:r>
            <a:r>
              <a:rPr lang="de-AT" sz="2800" baseline="30000" dirty="0">
                <a:latin typeface="Century Gothic" panose="020B0502020202020204" pitchFamily="34" charset="0"/>
              </a:rPr>
              <a:t>öffentliche Diskurse 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+ Politisierung weiterer 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   Lebensbereiche </a:t>
            </a:r>
          </a:p>
          <a:p>
            <a:r>
              <a:rPr lang="de-AT" sz="2800" baseline="30000" dirty="0">
                <a:latin typeface="Century Gothic" panose="020B0502020202020204" pitchFamily="34" charset="0"/>
              </a:rPr>
              <a:t>   (nämlich des Konsums) </a:t>
            </a:r>
          </a:p>
          <a:p>
            <a:endParaRPr lang="de-AT" sz="1400" baseline="30000" dirty="0">
              <a:latin typeface="Century Gothic" panose="020B0502020202020204" pitchFamily="34" charset="0"/>
            </a:endParaRP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266037"/>
            <a:ext cx="4745125" cy="474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18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14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 rot="16200000">
            <a:off x="-1804792" y="28485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03649" y="260648"/>
            <a:ext cx="6768752" cy="1152128"/>
          </a:xfrm>
          <a:prstGeom prst="rect">
            <a:avLst/>
          </a:prstGeom>
        </p:spPr>
        <p:txBody>
          <a:bodyPr anchor="ctr"/>
          <a:lstStyle/>
          <a:p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Literatur</a:t>
            </a:r>
            <a:endParaRPr lang="de-AT" sz="5400" dirty="0">
              <a:solidFill>
                <a:srgbClr val="46C301"/>
              </a:solidFill>
              <a:latin typeface="Century Gothic" pitchFamily="34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3D1B678-428B-4930-B5C1-846E56F0C07F}"/>
              </a:ext>
            </a:extLst>
          </p:cNvPr>
          <p:cNvSpPr txBox="1"/>
          <p:nvPr/>
        </p:nvSpPr>
        <p:spPr>
          <a:xfrm>
            <a:off x="186494" y="1412776"/>
            <a:ext cx="8957506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b="1" dirty="0">
                <a:solidFill>
                  <a:srgbClr val="46C301"/>
                </a:solidFill>
              </a:rPr>
              <a:t>Deci &amp; Ryan, 2002</a:t>
            </a:r>
          </a:p>
          <a:p>
            <a:r>
              <a:rPr lang="de-AT" b="1" dirty="0"/>
              <a:t>Handbook </a:t>
            </a:r>
            <a:r>
              <a:rPr lang="de-AT" b="1" dirty="0" err="1"/>
              <a:t>of</a:t>
            </a:r>
            <a:r>
              <a:rPr lang="de-AT" b="1" dirty="0"/>
              <a:t> </a:t>
            </a:r>
            <a:r>
              <a:rPr lang="de-AT" b="1" dirty="0" err="1"/>
              <a:t>self</a:t>
            </a:r>
            <a:r>
              <a:rPr lang="de-AT" b="1" dirty="0"/>
              <a:t>-determination. Univ. </a:t>
            </a:r>
            <a:r>
              <a:rPr lang="de-AT" b="1" dirty="0" err="1"/>
              <a:t>of</a:t>
            </a:r>
            <a:r>
              <a:rPr lang="de-AT" b="1" dirty="0"/>
              <a:t> Rochester Press, N.Y.</a:t>
            </a:r>
          </a:p>
          <a:p>
            <a:r>
              <a:rPr lang="de-AT" sz="2400" b="1" dirty="0">
                <a:solidFill>
                  <a:srgbClr val="46C301"/>
                </a:solidFill>
              </a:rPr>
              <a:t>Dewey, John, 2011</a:t>
            </a:r>
          </a:p>
          <a:p>
            <a:r>
              <a:rPr lang="de-AT" b="1" dirty="0"/>
              <a:t>Democracy and Education. Simon &amp; Brown </a:t>
            </a:r>
            <a:r>
              <a:rPr lang="de-AT" b="1" dirty="0" err="1"/>
              <a:t>Vlg</a:t>
            </a:r>
            <a:r>
              <a:rPr lang="de-AT" b="1" dirty="0"/>
              <a:t>., Germany</a:t>
            </a:r>
          </a:p>
          <a:p>
            <a:r>
              <a:rPr lang="de-AT" sz="2400" b="1" dirty="0">
                <a:solidFill>
                  <a:srgbClr val="46C301"/>
                </a:solidFill>
              </a:rPr>
              <a:t>Peschel, M., 2006</a:t>
            </a:r>
          </a:p>
          <a:p>
            <a:r>
              <a:rPr lang="de-AT" b="1" dirty="0"/>
              <a:t>Offener Unterricht in der Evaluation Teil 1 + 2 ─ Idee, Realität, Perspektive und ein praxiserprobtes Konzept, Schneider Verlag Hohengehren: Baltmannsweiler</a:t>
            </a:r>
          </a:p>
          <a:p>
            <a:r>
              <a:rPr lang="de-AT" sz="2400" b="1" dirty="0">
                <a:solidFill>
                  <a:srgbClr val="46C301"/>
                </a:solidFill>
              </a:rPr>
              <a:t>Hansen, R., Knauer, R. &amp; </a:t>
            </a:r>
            <a:r>
              <a:rPr lang="de-AT" sz="2400" b="1" dirty="0" err="1">
                <a:solidFill>
                  <a:srgbClr val="46C301"/>
                </a:solidFill>
              </a:rPr>
              <a:t>Sturzenhecker</a:t>
            </a:r>
            <a:r>
              <a:rPr lang="de-AT" sz="2400" b="1" dirty="0">
                <a:solidFill>
                  <a:srgbClr val="46C301"/>
                </a:solidFill>
              </a:rPr>
              <a:t>, B., 2009</a:t>
            </a:r>
          </a:p>
          <a:p>
            <a:r>
              <a:rPr lang="de-AT" b="1" dirty="0"/>
              <a:t>Die Kinderstube der Demokratie. Wie Partizipation in Kindertageseinrichtungen gelingt. www.dkhw.de</a:t>
            </a:r>
          </a:p>
          <a:p>
            <a:r>
              <a:rPr lang="de-AT" sz="2400" b="1" dirty="0">
                <a:solidFill>
                  <a:srgbClr val="46C301"/>
                </a:solidFill>
              </a:rPr>
              <a:t>Reutlinger, C. &amp; Walther, A., 2016</a:t>
            </a:r>
          </a:p>
          <a:p>
            <a:r>
              <a:rPr lang="de-AT" b="1" dirty="0"/>
              <a:t>Partizipation Jugendlicher: eine Frage von Raum und Stil? Konzeptionelle Grundlagen, Prozesse und erste Erkenntnisse des EU-Forschungsprojekts PARTISPACE. In: sozialraum.de (8) Ausgabe 1/2016. URL: https://www.sozialraum.de/partizipation-jugendlicher-eine-frage-von-raum-und-stil.php</a:t>
            </a:r>
          </a:p>
        </p:txBody>
      </p:sp>
    </p:spTree>
    <p:extLst>
      <p:ext uri="{BB962C8B-B14F-4D97-AF65-F5344CB8AC3E}">
        <p14:creationId xmlns:p14="http://schemas.microsoft.com/office/powerpoint/2010/main" val="1554704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|Dr. in</a:t>
            </a:r>
            <a:r>
              <a:rPr lang="de-DE" baseline="30000" dirty="0">
                <a:latin typeface="Century Gothic" panose="020B0502020202020204" pitchFamily="34" charset="0"/>
              </a:rPr>
              <a:t>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 rot="16200000">
            <a:off x="-1804792" y="28485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892768" y="1722658"/>
            <a:ext cx="81350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Klassisches Thema der Jugendforschung &amp; Erziehungswissenschaften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Indikator gesellschaftlicher Identifikation 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Indikator für die Zukunftsfähigkeit der Gesellschaft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03648" y="260648"/>
            <a:ext cx="11140397" cy="394447"/>
          </a:xfrm>
          <a:prstGeom prst="rect">
            <a:avLst/>
          </a:prstGeom>
        </p:spPr>
        <p:txBody>
          <a:bodyPr anchor="ctr"/>
          <a:lstStyle/>
          <a:p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Partizipation</a:t>
            </a:r>
            <a:endParaRPr lang="de-AT" sz="5400" dirty="0">
              <a:solidFill>
                <a:srgbClr val="46C301"/>
              </a:solidFill>
              <a:latin typeface="Century Gothic" pitchFamily="34" charset="0"/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 rot="16200000">
            <a:off x="-2095624" y="3216183"/>
            <a:ext cx="5033168" cy="706272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  <a:r>
              <a:rPr lang="de-AT" b="1" dirty="0">
                <a:solidFill>
                  <a:srgbClr val="54BA0E"/>
                </a:solidFill>
                <a:latin typeface="Century Gothic" pitchFamily="34" charset="0"/>
              </a:rPr>
              <a:t> </a:t>
            </a:r>
            <a:endParaRPr lang="de-AT" sz="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18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 rot="16200000">
            <a:off x="-1804792" y="28485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83569" y="972875"/>
            <a:ext cx="813508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Teilnahme an Wahlen </a:t>
            </a:r>
            <a:r>
              <a:rPr lang="de-AT" sz="2800" dirty="0">
                <a:latin typeface="Century Gothic" panose="020B0502020202020204" pitchFamily="34" charset="0"/>
                <a:sym typeface="Wingdings" panose="05000000000000000000" pitchFamily="2" charset="2"/>
              </a:rPr>
              <a:t></a:t>
            </a:r>
            <a:r>
              <a:rPr lang="de-AT" sz="2800" dirty="0">
                <a:latin typeface="Century Gothic" panose="020B0502020202020204" pitchFamily="34" charset="0"/>
              </a:rPr>
              <a:t> Politische Partizipation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Tätigkeit in Partei </a:t>
            </a:r>
            <a:r>
              <a:rPr lang="de-AT" sz="2800" dirty="0">
                <a:latin typeface="Century Gothic" panose="020B0502020202020204" pitchFamily="34" charset="0"/>
                <a:sym typeface="Wingdings" panose="05000000000000000000" pitchFamily="2" charset="2"/>
              </a:rPr>
              <a:t> politische Partizipation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Vereinstätigkeit </a:t>
            </a:r>
            <a:r>
              <a:rPr lang="de-AT" sz="2800" dirty="0">
                <a:latin typeface="Century Gothic" panose="020B0502020202020204" pitchFamily="34" charset="0"/>
                <a:sym typeface="Wingdings" panose="05000000000000000000" pitchFamily="2" charset="2"/>
              </a:rPr>
              <a:t> gesellschaftliche Partizipation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Organisation z.B. vom Maturaball </a:t>
            </a:r>
            <a:r>
              <a:rPr lang="de-AT" sz="2800" dirty="0">
                <a:latin typeface="Century Gothic" panose="020B0502020202020204" pitchFamily="34" charset="0"/>
                <a:sym typeface="Wingdings" panose="05000000000000000000" pitchFamily="2" charset="2"/>
              </a:rPr>
              <a:t> gesellschaftliche Partizipation</a:t>
            </a:r>
            <a:endParaRPr lang="de-AT" sz="2800" dirty="0">
              <a:latin typeface="Century Gothic" panose="020B0502020202020204" pitchFamily="34" charset="0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Teilnahme bei z.B. Stadtplanungsprojekten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03648" y="260648"/>
            <a:ext cx="11140397" cy="394447"/>
          </a:xfrm>
          <a:prstGeom prst="rect">
            <a:avLst/>
          </a:prstGeom>
        </p:spPr>
        <p:txBody>
          <a:bodyPr anchor="ctr"/>
          <a:lstStyle/>
          <a:p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Formale Partizipation</a:t>
            </a:r>
            <a:endParaRPr lang="de-AT" sz="5400" dirty="0">
              <a:solidFill>
                <a:srgbClr val="46C301"/>
              </a:solidFill>
              <a:latin typeface="Century Gothic" pitchFamily="34" charset="0"/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 rot="16200000">
            <a:off x="-2028898" y="3373437"/>
            <a:ext cx="4809188" cy="615744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</a:p>
          <a:p>
            <a:pPr algn="ctr">
              <a:defRPr/>
            </a:pP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Reutlinger &amp; Walther, 2016</a:t>
            </a:r>
          </a:p>
          <a:p>
            <a:pPr algn="ctr">
              <a:defRPr/>
            </a:pPr>
            <a:endParaRPr lang="de-AT" sz="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7670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 rot="16200000">
            <a:off x="-1804792" y="28485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83569" y="972875"/>
            <a:ext cx="813508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Neue Formen der Aneignung öffentlicher Räume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Guerilla </a:t>
            </a:r>
            <a:r>
              <a:rPr lang="de-AT" sz="2800" dirty="0" err="1">
                <a:latin typeface="Century Gothic" panose="020B0502020202020204" pitchFamily="34" charset="0"/>
              </a:rPr>
              <a:t>Gardening</a:t>
            </a:r>
            <a:endParaRPr lang="de-AT" sz="2800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Flashmobs</a:t>
            </a:r>
            <a:endParaRPr lang="de-AT" sz="2800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Nutzung von YouTube-Channels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Abhängen im Einkaufszentrum/Parks etc.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Oder gar: NICHT-TEILNAHME!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03648" y="260648"/>
            <a:ext cx="11140397" cy="394447"/>
          </a:xfrm>
          <a:prstGeom prst="rect">
            <a:avLst/>
          </a:prstGeom>
        </p:spPr>
        <p:txBody>
          <a:bodyPr anchor="ctr"/>
          <a:lstStyle/>
          <a:p>
            <a:r>
              <a:rPr lang="de-AT" sz="5400" b="1" dirty="0" err="1">
                <a:solidFill>
                  <a:srgbClr val="46C301"/>
                </a:solidFill>
                <a:latin typeface="Century Gothic" panose="020B0502020202020204" pitchFamily="34" charset="0"/>
              </a:rPr>
              <a:t>What</a:t>
            </a:r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 </a:t>
            </a:r>
            <a:r>
              <a:rPr lang="de-AT" sz="5400" b="1" dirty="0" err="1">
                <a:solidFill>
                  <a:srgbClr val="46C301"/>
                </a:solidFill>
                <a:latin typeface="Century Gothic" panose="020B0502020202020204" pitchFamily="34" charset="0"/>
              </a:rPr>
              <a:t>about</a:t>
            </a:r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……</a:t>
            </a:r>
            <a:endParaRPr lang="de-AT" sz="5400" dirty="0">
              <a:solidFill>
                <a:srgbClr val="46C301"/>
              </a:solidFill>
              <a:latin typeface="Century Gothic" pitchFamily="34" charset="0"/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 rot="16200000">
            <a:off x="-2028898" y="3373437"/>
            <a:ext cx="4809188" cy="615744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</a:p>
          <a:p>
            <a:pPr algn="ctr">
              <a:defRPr/>
            </a:pP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Reutlinger &amp; Walther, 2016</a:t>
            </a:r>
          </a:p>
          <a:p>
            <a:pPr algn="ctr">
              <a:defRPr/>
            </a:pPr>
            <a:endParaRPr lang="de-AT" sz="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6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827584" y="2265537"/>
            <a:ext cx="77152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>
              <a:latin typeface="Century Gothic" panose="020B0502020202020204" pitchFamily="34" charset="0"/>
            </a:endParaRPr>
          </a:p>
          <a:p>
            <a:r>
              <a:rPr lang="de-AT" sz="2800" dirty="0">
                <a:latin typeface="Century Gothic" panose="020B0502020202020204" pitchFamily="34" charset="0"/>
              </a:rPr>
              <a:t>Zentrale Frage sollte sein: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r>
              <a:rPr lang="de-AT" sz="28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WO und WIE partizipieren junge Menschen?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619672" y="620688"/>
            <a:ext cx="6768752" cy="1152128"/>
          </a:xfrm>
          <a:prstGeom prst="rect">
            <a:avLst/>
          </a:prstGeom>
        </p:spPr>
        <p:txBody>
          <a:bodyPr anchor="ctr"/>
          <a:lstStyle/>
          <a:p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Schule als Ort der Partizipation</a:t>
            </a:r>
            <a:endParaRPr lang="de-AT" sz="5400" dirty="0">
              <a:solidFill>
                <a:srgbClr val="46C301"/>
              </a:solidFill>
              <a:latin typeface="Century Gothic" pitchFamily="34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E8BE7A4F-311A-4FE0-B8AD-5DFC3948BA83}"/>
              </a:ext>
            </a:extLst>
          </p:cNvPr>
          <p:cNvSpPr txBox="1">
            <a:spLocks/>
          </p:cNvSpPr>
          <p:nvPr/>
        </p:nvSpPr>
        <p:spPr>
          <a:xfrm rot="16200000">
            <a:off x="-2028898" y="3373437"/>
            <a:ext cx="4809188" cy="615744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BC5FFEF5-B49F-485A-B852-ED85351CCE7F}"/>
              </a:ext>
            </a:extLst>
          </p:cNvPr>
          <p:cNvSpPr txBox="1"/>
          <p:nvPr/>
        </p:nvSpPr>
        <p:spPr>
          <a:xfrm>
            <a:off x="971600" y="4221088"/>
            <a:ext cx="7715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Begrifflichkeit der Partizipation wird als </a:t>
            </a:r>
          </a:p>
          <a:p>
            <a:endParaRPr lang="de-AT" dirty="0"/>
          </a:p>
          <a:p>
            <a:r>
              <a:rPr lang="de-AT" b="1" dirty="0">
                <a:solidFill>
                  <a:srgbClr val="46C301"/>
                </a:solidFill>
              </a:rPr>
              <a:t>eindeutig definiert </a:t>
            </a:r>
            <a:r>
              <a:rPr lang="de-AT" dirty="0"/>
              <a:t>( gibt es nur </a:t>
            </a:r>
            <a:r>
              <a:rPr lang="de-AT" b="1" dirty="0"/>
              <a:t>eine</a:t>
            </a:r>
            <a:r>
              <a:rPr lang="de-AT" dirty="0"/>
              <a:t> Definition?)</a:t>
            </a:r>
          </a:p>
          <a:p>
            <a:r>
              <a:rPr lang="de-AT" b="1" dirty="0">
                <a:solidFill>
                  <a:srgbClr val="46C301"/>
                </a:solidFill>
              </a:rPr>
              <a:t>historisch stabil </a:t>
            </a:r>
            <a:r>
              <a:rPr lang="de-AT" dirty="0"/>
              <a:t>(über z.B. Jahrzehnte immer gleich),</a:t>
            </a:r>
          </a:p>
          <a:p>
            <a:r>
              <a:rPr lang="de-AT" b="1" dirty="0">
                <a:solidFill>
                  <a:srgbClr val="46C301"/>
                </a:solidFill>
              </a:rPr>
              <a:t>quantifizierbar</a:t>
            </a:r>
            <a:r>
              <a:rPr lang="de-AT" dirty="0"/>
              <a:t> (in Stunden? in Engagement? in Spendengeldern?, etc.)</a:t>
            </a:r>
          </a:p>
          <a:p>
            <a:endParaRPr lang="de-AT" dirty="0"/>
          </a:p>
          <a:p>
            <a:r>
              <a:rPr lang="de-AT" dirty="0"/>
              <a:t>angesehen.</a:t>
            </a:r>
          </a:p>
        </p:txBody>
      </p:sp>
    </p:spTree>
    <p:extLst>
      <p:ext uri="{BB962C8B-B14F-4D97-AF65-F5344CB8AC3E}">
        <p14:creationId xmlns:p14="http://schemas.microsoft.com/office/powerpoint/2010/main" val="314212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71600" y="1599481"/>
            <a:ext cx="77152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>
              <a:latin typeface="Century Gothic" panose="020B0502020202020204" pitchFamily="34" charset="0"/>
            </a:endParaRPr>
          </a:p>
          <a:p>
            <a:r>
              <a:rPr lang="de-AT" sz="2800" dirty="0">
                <a:latin typeface="Century Gothic" panose="020B0502020202020204" pitchFamily="34" charset="0"/>
              </a:rPr>
              <a:t>„</a:t>
            </a:r>
            <a:r>
              <a:rPr lang="de-AT" sz="28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Partizipation muss „man“ lernen</a:t>
            </a:r>
            <a:r>
              <a:rPr lang="de-AT" sz="2800" dirty="0">
                <a:latin typeface="Century Gothic" panose="020B0502020202020204" pitchFamily="34" charset="0"/>
              </a:rPr>
              <a:t>“</a:t>
            </a:r>
          </a:p>
          <a:p>
            <a:r>
              <a:rPr lang="de-AT" sz="2800" i="1" dirty="0">
                <a:latin typeface="Century Gothic" panose="020B0502020202020204" pitchFamily="34" charset="0"/>
              </a:rPr>
              <a:t>(das impliziert, dass vor allem Jugendliche „es“ nicht können; </a:t>
            </a:r>
            <a:r>
              <a:rPr lang="de-AT" sz="28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Partizipation muss konform, konventionell sein!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  <a:p>
            <a:r>
              <a:rPr lang="de-AT" sz="2800" dirty="0">
                <a:latin typeface="Century Gothic" panose="020B0502020202020204" pitchFamily="34" charset="0"/>
              </a:rPr>
              <a:t>Resultat: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Demokratie-Erziehung</a:t>
            </a:r>
            <a:endParaRPr lang="de-AT" sz="2800" dirty="0"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Freiwilligendienste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Partizipationsprogramme</a:t>
            </a: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03648" y="260648"/>
            <a:ext cx="7283151" cy="1152128"/>
          </a:xfrm>
          <a:prstGeom prst="rect">
            <a:avLst/>
          </a:prstGeom>
        </p:spPr>
        <p:txBody>
          <a:bodyPr anchor="ctr"/>
          <a:lstStyle/>
          <a:p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Übliche Konzepte</a:t>
            </a:r>
            <a:endParaRPr lang="de-AT" sz="5400" dirty="0">
              <a:solidFill>
                <a:srgbClr val="46C301"/>
              </a:solidFill>
              <a:latin typeface="Century Gothic" pitchFamily="34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E8BE7A4F-311A-4FE0-B8AD-5DFC3948BA83}"/>
              </a:ext>
            </a:extLst>
          </p:cNvPr>
          <p:cNvSpPr txBox="1">
            <a:spLocks/>
          </p:cNvSpPr>
          <p:nvPr/>
        </p:nvSpPr>
        <p:spPr>
          <a:xfrm rot="16200000">
            <a:off x="-2028898" y="3373437"/>
            <a:ext cx="4809188" cy="615744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</a:p>
          <a:p>
            <a:pPr algn="ctr">
              <a:defRPr/>
            </a:pP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Reutlinger &amp; Walther, 2016</a:t>
            </a:r>
          </a:p>
          <a:p>
            <a:pPr algn="ctr">
              <a:defRPr/>
            </a:pPr>
            <a:endParaRPr lang="de-AT" sz="1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996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 rot="19360788">
            <a:off x="1167608" y="2162423"/>
            <a:ext cx="2448272" cy="52322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800" dirty="0">
                <a:latin typeface="Century Gothic" panose="020B0502020202020204" pitchFamily="34" charset="0"/>
              </a:rPr>
              <a:t>boykottieren</a:t>
            </a: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03648" y="260648"/>
            <a:ext cx="7283151" cy="1152128"/>
          </a:xfrm>
          <a:prstGeom prst="rect">
            <a:avLst/>
          </a:prstGeom>
        </p:spPr>
        <p:txBody>
          <a:bodyPr anchor="ctr"/>
          <a:lstStyle/>
          <a:p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Unübliche Konzepte</a:t>
            </a:r>
            <a:endParaRPr lang="de-AT" sz="5400" dirty="0">
              <a:solidFill>
                <a:srgbClr val="46C301"/>
              </a:solidFill>
              <a:latin typeface="Century Gothic" pitchFamily="34" charset="0"/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E8BE7A4F-311A-4FE0-B8AD-5DFC3948BA83}"/>
              </a:ext>
            </a:extLst>
          </p:cNvPr>
          <p:cNvSpPr txBox="1">
            <a:spLocks/>
          </p:cNvSpPr>
          <p:nvPr/>
        </p:nvSpPr>
        <p:spPr>
          <a:xfrm rot="16200000">
            <a:off x="-2028898" y="3373437"/>
            <a:ext cx="4809188" cy="615744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</a:p>
          <a:p>
            <a:pPr algn="ctr">
              <a:defRPr/>
            </a:pP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Reutlinger &amp; Walther, 2016</a:t>
            </a:r>
          </a:p>
          <a:p>
            <a:pPr algn="ctr"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EDD6C1F-323D-405C-B93E-5F72062B70FB}"/>
              </a:ext>
            </a:extLst>
          </p:cNvPr>
          <p:cNvSpPr txBox="1"/>
          <p:nvPr/>
        </p:nvSpPr>
        <p:spPr>
          <a:xfrm rot="769940">
            <a:off x="3719021" y="2640434"/>
            <a:ext cx="2448272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2800" dirty="0">
                <a:latin typeface="Century Gothic" panose="020B0502020202020204" pitchFamily="34" charset="0"/>
              </a:rPr>
              <a:t>randalieren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7F3BE24-47A5-44B1-A91A-B14FCFC20717}"/>
              </a:ext>
            </a:extLst>
          </p:cNvPr>
          <p:cNvSpPr txBox="1"/>
          <p:nvPr/>
        </p:nvSpPr>
        <p:spPr>
          <a:xfrm rot="13884590">
            <a:off x="2582405" y="3530677"/>
            <a:ext cx="2448272" cy="523220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de-DE" sz="2800" dirty="0">
                <a:latin typeface="Century Gothic" panose="020B0502020202020204" pitchFamily="34" charset="0"/>
              </a:rPr>
              <a:t>besetzen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3D66C6E-E2CB-48E7-B834-7C65142B2DEE}"/>
              </a:ext>
            </a:extLst>
          </p:cNvPr>
          <p:cNvSpPr txBox="1"/>
          <p:nvPr/>
        </p:nvSpPr>
        <p:spPr>
          <a:xfrm rot="2019063">
            <a:off x="6169139" y="2184635"/>
            <a:ext cx="2675202" cy="52322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800" dirty="0">
                <a:latin typeface="Century Gothic" panose="020B0502020202020204" pitchFamily="34" charset="0"/>
              </a:rPr>
              <a:t>herumlungern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BCD72BA-8518-494B-BF67-F43B4094DD75}"/>
              </a:ext>
            </a:extLst>
          </p:cNvPr>
          <p:cNvSpPr txBox="1"/>
          <p:nvPr/>
        </p:nvSpPr>
        <p:spPr>
          <a:xfrm rot="19360788">
            <a:off x="1892857" y="4430532"/>
            <a:ext cx="1318568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800" dirty="0">
                <a:latin typeface="Century Gothic" panose="020B0502020202020204" pitchFamily="34" charset="0"/>
              </a:rPr>
              <a:t>stören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953E1BE-1ADE-4AFA-A14A-362CC1B57EF0}"/>
              </a:ext>
            </a:extLst>
          </p:cNvPr>
          <p:cNvSpPr txBox="1"/>
          <p:nvPr/>
        </p:nvSpPr>
        <p:spPr>
          <a:xfrm>
            <a:off x="22740" y="6030212"/>
            <a:ext cx="3204698" cy="52322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Century Gothic" panose="020B0502020202020204" pitchFamily="34" charset="0"/>
              </a:rPr>
              <a:t>Konsumpraktiken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5EAB2C7-D0C0-4B77-912F-1A2073466262}"/>
              </a:ext>
            </a:extLst>
          </p:cNvPr>
          <p:cNvSpPr txBox="1"/>
          <p:nvPr/>
        </p:nvSpPr>
        <p:spPr>
          <a:xfrm>
            <a:off x="3244063" y="5578554"/>
            <a:ext cx="2869245" cy="954107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Century Gothic" panose="020B0502020202020204" pitchFamily="34" charset="0"/>
              </a:rPr>
              <a:t>Konfliktbereit- </a:t>
            </a:r>
            <a:r>
              <a:rPr lang="de-DE" sz="2800" dirty="0" err="1">
                <a:latin typeface="Century Gothic" panose="020B0502020202020204" pitchFamily="34" charset="0"/>
              </a:rPr>
              <a:t>schaft</a:t>
            </a:r>
            <a:endParaRPr lang="de-DE" sz="2800" dirty="0">
              <a:latin typeface="Century Gothic" panose="020B0502020202020204" pitchFamily="34" charset="0"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D894D6C-4D20-4B03-955C-24BDB4A1ECFB}"/>
              </a:ext>
            </a:extLst>
          </p:cNvPr>
          <p:cNvSpPr txBox="1"/>
          <p:nvPr/>
        </p:nvSpPr>
        <p:spPr>
          <a:xfrm>
            <a:off x="6129933" y="5188972"/>
            <a:ext cx="2987072" cy="1384995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Century Gothic" panose="020B0502020202020204" pitchFamily="34" charset="0"/>
              </a:rPr>
              <a:t>Fußabstimmung (Boykott/kein Boykott)</a:t>
            </a:r>
          </a:p>
        </p:txBody>
      </p:sp>
    </p:spTree>
    <p:extLst>
      <p:ext uri="{BB962C8B-B14F-4D97-AF65-F5344CB8AC3E}">
        <p14:creationId xmlns:p14="http://schemas.microsoft.com/office/powerpoint/2010/main" val="3949754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 rot="16200000">
            <a:off x="-1804792" y="28485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838705" y="2265537"/>
            <a:ext cx="3148675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latin typeface="Century Gothic" panose="020B0502020202020204" pitchFamily="34" charset="0"/>
              </a:rPr>
              <a:t>formale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rgbClr val="46C301"/>
                </a:solidFill>
                <a:latin typeface="Century Gothic" panose="020B0502020202020204" pitchFamily="34" charset="0"/>
              </a:rPr>
              <a:t>non-formale</a:t>
            </a:r>
            <a:endParaRPr lang="de-AT" sz="2800" dirty="0">
              <a:solidFill>
                <a:srgbClr val="46C30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AT" sz="2800" dirty="0">
              <a:latin typeface="Century Gothic" panose="020B0502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rgbClr val="46C301"/>
                </a:solidFill>
                <a:latin typeface="Century Gothic" panose="020B0502020202020204" pitchFamily="34" charset="0"/>
              </a:rPr>
              <a:t>informelle</a:t>
            </a:r>
            <a:endParaRPr lang="de-AT" sz="2800" dirty="0">
              <a:solidFill>
                <a:srgbClr val="46C30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de-AT" sz="2800" dirty="0">
              <a:latin typeface="Century Gothic" panose="020B0502020202020204" pitchFamily="34" charset="0"/>
            </a:endParaRPr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03649" y="260648"/>
            <a:ext cx="6768752" cy="1152128"/>
          </a:xfrm>
          <a:prstGeom prst="rect">
            <a:avLst/>
          </a:prstGeom>
        </p:spPr>
        <p:txBody>
          <a:bodyPr anchor="ctr"/>
          <a:lstStyle/>
          <a:p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Formen </a:t>
            </a:r>
          </a:p>
          <a:p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der ….</a:t>
            </a:r>
            <a:endParaRPr lang="de-AT" sz="5400" dirty="0">
              <a:solidFill>
                <a:srgbClr val="46C301"/>
              </a:solidFill>
              <a:latin typeface="Century Gothic" pitchFamily="34" charset="0"/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 rot="16200000">
            <a:off x="-2028898" y="3373437"/>
            <a:ext cx="4809188" cy="615744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36EA1481-1677-4009-8641-36D6EA4677A2}"/>
              </a:ext>
            </a:extLst>
          </p:cNvPr>
          <p:cNvSpPr txBox="1"/>
          <p:nvPr/>
        </p:nvSpPr>
        <p:spPr>
          <a:xfrm>
            <a:off x="3987380" y="3147355"/>
            <a:ext cx="5481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5400" b="1" dirty="0">
                <a:solidFill>
                  <a:srgbClr val="46C301"/>
                </a:solidFill>
                <a:latin typeface="Century Gothic" panose="020B0502020202020204" pitchFamily="34" charset="0"/>
              </a:rPr>
              <a:t>… Partizipation</a:t>
            </a:r>
          </a:p>
        </p:txBody>
      </p:sp>
      <p:sp>
        <p:nvSpPr>
          <p:cNvPr id="3" name="Geschweifte Klammer rechts 2">
            <a:extLst>
              <a:ext uri="{FF2B5EF4-FFF2-40B4-BE49-F238E27FC236}">
                <a16:creationId xmlns:a16="http://schemas.microsoft.com/office/drawing/2014/main" id="{47E9ED29-6779-4F46-8D8D-3A95756510B4}"/>
              </a:ext>
            </a:extLst>
          </p:cNvPr>
          <p:cNvSpPr/>
          <p:nvPr/>
        </p:nvSpPr>
        <p:spPr>
          <a:xfrm>
            <a:off x="3563888" y="2492896"/>
            <a:ext cx="818589" cy="2232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3D1B678-428B-4930-B5C1-846E56F0C07F}"/>
              </a:ext>
            </a:extLst>
          </p:cNvPr>
          <p:cNvSpPr txBox="1"/>
          <p:nvPr/>
        </p:nvSpPr>
        <p:spPr>
          <a:xfrm>
            <a:off x="755576" y="4853597"/>
            <a:ext cx="82019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b="1" dirty="0">
                <a:solidFill>
                  <a:srgbClr val="46C301"/>
                </a:solidFill>
              </a:rPr>
              <a:t>Eingehen auf die Bedürfnisse und Praktiken </a:t>
            </a:r>
            <a:r>
              <a:rPr lang="de-AT" sz="2800" dirty="0"/>
              <a:t>von Kindern/Jugendlichen</a:t>
            </a:r>
          </a:p>
          <a:p>
            <a:r>
              <a:rPr lang="de-AT" sz="2800" b="1" dirty="0">
                <a:solidFill>
                  <a:srgbClr val="46C301"/>
                </a:solidFill>
              </a:rPr>
              <a:t>Anerkennen ihrer Partizipationsbemühungen</a:t>
            </a:r>
          </a:p>
        </p:txBody>
      </p:sp>
    </p:spTree>
    <p:extLst>
      <p:ext uri="{BB962C8B-B14F-4D97-AF65-F5344CB8AC3E}">
        <p14:creationId xmlns:p14="http://schemas.microsoft.com/office/powerpoint/2010/main" val="3967854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9F2EFE2-0954-477D-BBBB-EF2595E4E3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91" y="116632"/>
            <a:ext cx="8996386" cy="646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-2412776" y="5903341"/>
            <a:ext cx="2100883" cy="365125"/>
          </a:xfrm>
        </p:spPr>
        <p:txBody>
          <a:bodyPr/>
          <a:lstStyle/>
          <a:p>
            <a:pPr>
              <a:defRPr/>
            </a:pPr>
            <a:fld id="{662DC732-7A6D-4B11-BCB6-E54372E81328}" type="datetime1">
              <a:rPr lang="de-AT">
                <a:latin typeface="Century Gothic" panose="020B0502020202020204" pitchFamily="34" charset="0"/>
              </a:rPr>
              <a:pPr>
                <a:defRPr/>
              </a:pPr>
              <a:t>13.10.2020</a:t>
            </a:fld>
            <a:endParaRPr lang="de-AT" dirty="0">
              <a:latin typeface="Century Gothic" panose="020B0502020202020204" pitchFamily="34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dirty="0">
                <a:latin typeface="Century Gothic" panose="020B0502020202020204" pitchFamily="34" charset="0"/>
              </a:rPr>
              <a:t>INSTITUT FÜR Ausbildung  | Dr.</a:t>
            </a:r>
            <a:r>
              <a:rPr lang="de-DE" baseline="30000" dirty="0">
                <a:latin typeface="Century Gothic" panose="020B0502020202020204" pitchFamily="34" charset="0"/>
              </a:rPr>
              <a:t> in </a:t>
            </a:r>
            <a:r>
              <a:rPr lang="de-AT" dirty="0">
                <a:latin typeface="Century Gothic" pitchFamily="34" charset="0"/>
              </a:rPr>
              <a:t> Susanne Oyrer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fld id="{C1B6FF89-72B1-4859-AAD8-4A798D81BC79}" type="slidenum">
              <a:rPr lang="de-AT" altLang="de-DE" smtClean="0">
                <a:solidFill>
                  <a:srgbClr val="BFBFBF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de-AT" altLang="de-DE" dirty="0">
              <a:solidFill>
                <a:srgbClr val="BFBFBF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 rot="16200000">
            <a:off x="-1804792" y="2848536"/>
            <a:ext cx="4688846" cy="706272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endParaRPr lang="de-AT" sz="100" dirty="0">
              <a:latin typeface="Century Gothic" pitchFamily="34" charset="0"/>
            </a:endParaRP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 rot="16200000">
            <a:off x="-2028898" y="3373437"/>
            <a:ext cx="4809188" cy="615744"/>
          </a:xfrm>
          <a:prstGeom prst="rect">
            <a:avLst/>
          </a:prstGeom>
        </p:spPr>
        <p:txBody>
          <a:bodyPr anchor="ctr"/>
          <a:lstStyle/>
          <a:p>
            <a:pPr algn="ctr">
              <a:defRPr/>
            </a:pPr>
            <a:r>
              <a:rPr lang="de-AT" b="1" dirty="0">
                <a:solidFill>
                  <a:srgbClr val="9E0000"/>
                </a:solidFill>
                <a:latin typeface="Century Gothic" pitchFamily="34" charset="0"/>
              </a:rPr>
              <a:t>MENSCH</a:t>
            </a:r>
            <a:r>
              <a:rPr lang="de-AT" b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de-AT" b="1" dirty="0">
                <a:solidFill>
                  <a:srgbClr val="002060"/>
                </a:solidFill>
                <a:latin typeface="Century Gothic" pitchFamily="34" charset="0"/>
              </a:rPr>
              <a:t>&amp; </a:t>
            </a:r>
            <a:r>
              <a:rPr lang="de-AT" b="1" dirty="0">
                <a:solidFill>
                  <a:srgbClr val="46C301"/>
                </a:solidFill>
                <a:latin typeface="Century Gothic" pitchFamily="34" charset="0"/>
              </a:rPr>
              <a:t>RAUM</a:t>
            </a:r>
          </a:p>
        </p:txBody>
      </p:sp>
    </p:spTree>
    <p:extLst>
      <p:ext uri="{BB962C8B-B14F-4D97-AF65-F5344CB8AC3E}">
        <p14:creationId xmlns:p14="http://schemas.microsoft.com/office/powerpoint/2010/main" val="2052554418"/>
      </p:ext>
    </p:extLst>
  </p:cSld>
  <p:clrMapOvr>
    <a:masterClrMapping/>
  </p:clrMapOvr>
</p:sld>
</file>

<file path=ppt/theme/theme1.xml><?xml version="1.0" encoding="utf-8"?>
<a:theme xmlns:a="http://schemas.openxmlformats.org/drawingml/2006/main" name="Praesentationsvorlage_PHDL_201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Praesentationsvorlage</Template>
  <TotalTime>0</TotalTime>
  <Words>887</Words>
  <Application>Microsoft Office PowerPoint</Application>
  <PresentationFormat>Bildschirmpräsentation (4:3)</PresentationFormat>
  <Paragraphs>223</Paragraphs>
  <Slides>14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Trebuchet MS</vt:lpstr>
      <vt:lpstr>Praesentationsvorlage_PHDL_2011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 atzwanger</dc:creator>
  <cp:lastModifiedBy>Dr. Susanne Oyrer</cp:lastModifiedBy>
  <cp:revision>329</cp:revision>
  <cp:lastPrinted>2019-11-22T10:30:51Z</cp:lastPrinted>
  <dcterms:created xsi:type="dcterms:W3CDTF">2019-05-08T13:55:16Z</dcterms:created>
  <dcterms:modified xsi:type="dcterms:W3CDTF">2020-10-13T16:57:54Z</dcterms:modified>
</cp:coreProperties>
</file>